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0" r:id="rId3"/>
    <p:sldId id="268" r:id="rId4"/>
    <p:sldId id="466" r:id="rId5"/>
    <p:sldId id="467" r:id="rId6"/>
    <p:sldId id="465" r:id="rId7"/>
    <p:sldId id="468" r:id="rId8"/>
    <p:sldId id="475" r:id="rId9"/>
    <p:sldId id="476" r:id="rId10"/>
    <p:sldId id="477" r:id="rId11"/>
    <p:sldId id="478" r:id="rId12"/>
    <p:sldId id="479" r:id="rId13"/>
    <p:sldId id="473" r:id="rId14"/>
    <p:sldId id="469" r:id="rId15"/>
    <p:sldId id="503" r:id="rId16"/>
    <p:sldId id="471" r:id="rId17"/>
    <p:sldId id="480" r:id="rId18"/>
    <p:sldId id="481" r:id="rId19"/>
    <p:sldId id="482" r:id="rId20"/>
    <p:sldId id="483" r:id="rId21"/>
    <p:sldId id="484" r:id="rId22"/>
    <p:sldId id="485" r:id="rId23"/>
    <p:sldId id="472" r:id="rId24"/>
    <p:sldId id="487" r:id="rId25"/>
    <p:sldId id="488" r:id="rId26"/>
    <p:sldId id="489" r:id="rId27"/>
    <p:sldId id="490" r:id="rId28"/>
    <p:sldId id="498" r:id="rId29"/>
    <p:sldId id="492" r:id="rId30"/>
    <p:sldId id="499" r:id="rId31"/>
    <p:sldId id="493" r:id="rId32"/>
    <p:sldId id="495" r:id="rId33"/>
    <p:sldId id="500" r:id="rId34"/>
    <p:sldId id="501" r:id="rId35"/>
    <p:sldId id="50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AAF00"/>
    <a:srgbClr val="FAB000"/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C0FA5-157A-4D30-9FD6-686EEBD1D1C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CC5C983-8844-4085-A80E-0503EB036090}">
      <dgm:prSet phldrT="[Tekst]"/>
      <dgm:spPr/>
      <dgm:t>
        <a:bodyPr/>
        <a:lstStyle/>
        <a:p>
          <a:r>
            <a:rPr lang="pl-PL"/>
            <a:t>religijnym</a:t>
          </a:r>
          <a:endParaRPr lang="pl-PL" dirty="0"/>
        </a:p>
      </dgm:t>
    </dgm:pt>
    <dgm:pt modelId="{9DE650DD-708E-4642-8063-A82B0513B588}" type="parTrans" cxnId="{330F5E3D-61DE-4552-B1A4-9B7B0D071C2C}">
      <dgm:prSet/>
      <dgm:spPr/>
      <dgm:t>
        <a:bodyPr/>
        <a:lstStyle/>
        <a:p>
          <a:endParaRPr lang="pl-PL"/>
        </a:p>
      </dgm:t>
    </dgm:pt>
    <dgm:pt modelId="{14BF56AB-11CB-4173-AEA8-7E2ECF3E7B2A}" type="sibTrans" cxnId="{330F5E3D-61DE-4552-B1A4-9B7B0D071C2C}">
      <dgm:prSet/>
      <dgm:spPr/>
      <dgm:t>
        <a:bodyPr/>
        <a:lstStyle/>
        <a:p>
          <a:endParaRPr lang="pl-PL"/>
        </a:p>
      </dgm:t>
    </dgm:pt>
    <dgm:pt modelId="{A7CD37C4-2E36-462F-A613-B66403D944B1}">
      <dgm:prSet phldrT="[Tekst]"/>
      <dgm:spPr/>
      <dgm:t>
        <a:bodyPr/>
        <a:lstStyle/>
        <a:p>
          <a:r>
            <a:rPr lang="pl-PL"/>
            <a:t>politycznym</a:t>
          </a:r>
          <a:endParaRPr lang="pl-PL" dirty="0"/>
        </a:p>
      </dgm:t>
    </dgm:pt>
    <dgm:pt modelId="{D2F37C0C-6AD9-4794-A95E-0E58E42EAF1C}" type="parTrans" cxnId="{26188F7E-8337-48D4-8AEC-B54B28F3AD80}">
      <dgm:prSet/>
      <dgm:spPr/>
      <dgm:t>
        <a:bodyPr/>
        <a:lstStyle/>
        <a:p>
          <a:endParaRPr lang="pl-PL"/>
        </a:p>
      </dgm:t>
    </dgm:pt>
    <dgm:pt modelId="{ED37BECD-1EA9-4851-9A95-CDE5BDD686B8}" type="sibTrans" cxnId="{26188F7E-8337-48D4-8AEC-B54B28F3AD80}">
      <dgm:prSet/>
      <dgm:spPr/>
      <dgm:t>
        <a:bodyPr/>
        <a:lstStyle/>
        <a:p>
          <a:endParaRPr lang="pl-PL"/>
        </a:p>
      </dgm:t>
    </dgm:pt>
    <dgm:pt modelId="{57360D2E-0E16-4D2F-B30B-6F2DEFCC5C45}">
      <dgm:prSet phldrT="[Tekst]"/>
      <dgm:spPr/>
      <dgm:t>
        <a:bodyPr/>
        <a:lstStyle/>
        <a:p>
          <a:r>
            <a:rPr lang="pl-PL" dirty="0"/>
            <a:t>ekonomicznym</a:t>
          </a:r>
        </a:p>
      </dgm:t>
    </dgm:pt>
    <dgm:pt modelId="{9971F3FD-4E7F-4E72-8BA8-8A15980EBBE1}" type="parTrans" cxnId="{219B21AB-9EED-4DB7-B5E3-38DF08109FFD}">
      <dgm:prSet/>
      <dgm:spPr/>
      <dgm:t>
        <a:bodyPr/>
        <a:lstStyle/>
        <a:p>
          <a:endParaRPr lang="pl-PL"/>
        </a:p>
      </dgm:t>
    </dgm:pt>
    <dgm:pt modelId="{2EABD9E9-AC7A-4AAB-8BB8-7DF64B858482}" type="sibTrans" cxnId="{219B21AB-9EED-4DB7-B5E3-38DF08109FFD}">
      <dgm:prSet/>
      <dgm:spPr/>
      <dgm:t>
        <a:bodyPr/>
        <a:lstStyle/>
        <a:p>
          <a:endParaRPr lang="pl-PL"/>
        </a:p>
      </dgm:t>
    </dgm:pt>
    <dgm:pt modelId="{68A0AEB9-DE54-4635-ACE9-9E00DC3974D8}" type="pres">
      <dgm:prSet presAssocID="{41AC0FA5-157A-4D30-9FD6-686EEBD1D1CC}" presName="Name0" presStyleCnt="0">
        <dgm:presLayoutVars>
          <dgm:dir/>
          <dgm:resizeHandles val="exact"/>
        </dgm:presLayoutVars>
      </dgm:prSet>
      <dgm:spPr/>
    </dgm:pt>
    <dgm:pt modelId="{5CE8FBBC-7822-41EA-B89D-F0C0BD16811F}" type="pres">
      <dgm:prSet presAssocID="{1CC5C983-8844-4085-A80E-0503EB036090}" presName="node" presStyleLbl="node1" presStyleIdx="0" presStyleCnt="3">
        <dgm:presLayoutVars>
          <dgm:bulletEnabled val="1"/>
        </dgm:presLayoutVars>
      </dgm:prSet>
      <dgm:spPr/>
    </dgm:pt>
    <dgm:pt modelId="{C69FE9A2-5A0B-4787-8B94-7BBEE4AA05EC}" type="pres">
      <dgm:prSet presAssocID="{14BF56AB-11CB-4173-AEA8-7E2ECF3E7B2A}" presName="sibTrans" presStyleLbl="sibTrans2D1" presStyleIdx="0" presStyleCnt="2"/>
      <dgm:spPr/>
    </dgm:pt>
    <dgm:pt modelId="{8282EAE2-05BA-4506-A39B-5FBC3A35BF40}" type="pres">
      <dgm:prSet presAssocID="{14BF56AB-11CB-4173-AEA8-7E2ECF3E7B2A}" presName="connectorText" presStyleLbl="sibTrans2D1" presStyleIdx="0" presStyleCnt="2"/>
      <dgm:spPr/>
    </dgm:pt>
    <dgm:pt modelId="{FF766085-04FB-42E9-9D5A-4B905AA5FD08}" type="pres">
      <dgm:prSet presAssocID="{A7CD37C4-2E36-462F-A613-B66403D944B1}" presName="node" presStyleLbl="node1" presStyleIdx="1" presStyleCnt="3">
        <dgm:presLayoutVars>
          <dgm:bulletEnabled val="1"/>
        </dgm:presLayoutVars>
      </dgm:prSet>
      <dgm:spPr/>
    </dgm:pt>
    <dgm:pt modelId="{C830E6E5-39EB-4702-8181-19F77253F74D}" type="pres">
      <dgm:prSet presAssocID="{ED37BECD-1EA9-4851-9A95-CDE5BDD686B8}" presName="sibTrans" presStyleLbl="sibTrans2D1" presStyleIdx="1" presStyleCnt="2"/>
      <dgm:spPr/>
    </dgm:pt>
    <dgm:pt modelId="{648D47F7-FA34-4611-B0E5-2C477B52939B}" type="pres">
      <dgm:prSet presAssocID="{ED37BECD-1EA9-4851-9A95-CDE5BDD686B8}" presName="connectorText" presStyleLbl="sibTrans2D1" presStyleIdx="1" presStyleCnt="2"/>
      <dgm:spPr/>
    </dgm:pt>
    <dgm:pt modelId="{98610C7F-9EA3-4760-A83C-9D80B9891987}" type="pres">
      <dgm:prSet presAssocID="{57360D2E-0E16-4D2F-B30B-6F2DEFCC5C45}" presName="node" presStyleLbl="node1" presStyleIdx="2" presStyleCnt="3">
        <dgm:presLayoutVars>
          <dgm:bulletEnabled val="1"/>
        </dgm:presLayoutVars>
      </dgm:prSet>
      <dgm:spPr/>
    </dgm:pt>
  </dgm:ptLst>
  <dgm:cxnLst>
    <dgm:cxn modelId="{DC824711-B7D2-4A17-8107-7EDAA1BD4AA4}" type="presOf" srcId="{A7CD37C4-2E36-462F-A613-B66403D944B1}" destId="{FF766085-04FB-42E9-9D5A-4B905AA5FD08}" srcOrd="0" destOrd="0" presId="urn:microsoft.com/office/officeart/2005/8/layout/process1"/>
    <dgm:cxn modelId="{67B0663C-A823-462E-BF74-A4D12DC1AFCF}" type="presOf" srcId="{57360D2E-0E16-4D2F-B30B-6F2DEFCC5C45}" destId="{98610C7F-9EA3-4760-A83C-9D80B9891987}" srcOrd="0" destOrd="0" presId="urn:microsoft.com/office/officeart/2005/8/layout/process1"/>
    <dgm:cxn modelId="{330F5E3D-61DE-4552-B1A4-9B7B0D071C2C}" srcId="{41AC0FA5-157A-4D30-9FD6-686EEBD1D1CC}" destId="{1CC5C983-8844-4085-A80E-0503EB036090}" srcOrd="0" destOrd="0" parTransId="{9DE650DD-708E-4642-8063-A82B0513B588}" sibTransId="{14BF56AB-11CB-4173-AEA8-7E2ECF3E7B2A}"/>
    <dgm:cxn modelId="{2E91DB3D-CF3F-41F3-94BB-7E037E60BA46}" type="presOf" srcId="{ED37BECD-1EA9-4851-9A95-CDE5BDD686B8}" destId="{648D47F7-FA34-4611-B0E5-2C477B52939B}" srcOrd="1" destOrd="0" presId="urn:microsoft.com/office/officeart/2005/8/layout/process1"/>
    <dgm:cxn modelId="{26188F7E-8337-48D4-8AEC-B54B28F3AD80}" srcId="{41AC0FA5-157A-4D30-9FD6-686EEBD1D1CC}" destId="{A7CD37C4-2E36-462F-A613-B66403D944B1}" srcOrd="1" destOrd="0" parTransId="{D2F37C0C-6AD9-4794-A95E-0E58E42EAF1C}" sibTransId="{ED37BECD-1EA9-4851-9A95-CDE5BDD686B8}"/>
    <dgm:cxn modelId="{3EEA8D8C-3BB6-4B86-B530-9B8DA40FA3CB}" type="presOf" srcId="{14BF56AB-11CB-4173-AEA8-7E2ECF3E7B2A}" destId="{C69FE9A2-5A0B-4787-8B94-7BBEE4AA05EC}" srcOrd="0" destOrd="0" presId="urn:microsoft.com/office/officeart/2005/8/layout/process1"/>
    <dgm:cxn modelId="{B098D0A0-2230-4C14-B922-E375CE1AA140}" type="presOf" srcId="{1CC5C983-8844-4085-A80E-0503EB036090}" destId="{5CE8FBBC-7822-41EA-B89D-F0C0BD16811F}" srcOrd="0" destOrd="0" presId="urn:microsoft.com/office/officeart/2005/8/layout/process1"/>
    <dgm:cxn modelId="{219B21AB-9EED-4DB7-B5E3-38DF08109FFD}" srcId="{41AC0FA5-157A-4D30-9FD6-686EEBD1D1CC}" destId="{57360D2E-0E16-4D2F-B30B-6F2DEFCC5C45}" srcOrd="2" destOrd="0" parTransId="{9971F3FD-4E7F-4E72-8BA8-8A15980EBBE1}" sibTransId="{2EABD9E9-AC7A-4AAB-8BB8-7DF64B858482}"/>
    <dgm:cxn modelId="{F35AABB3-23B4-458A-B7DF-1F4F7A3E44B9}" type="presOf" srcId="{14BF56AB-11CB-4173-AEA8-7E2ECF3E7B2A}" destId="{8282EAE2-05BA-4506-A39B-5FBC3A35BF40}" srcOrd="1" destOrd="0" presId="urn:microsoft.com/office/officeart/2005/8/layout/process1"/>
    <dgm:cxn modelId="{D6D4A2B5-7239-4E85-80B4-737EDD21EEBD}" type="presOf" srcId="{41AC0FA5-157A-4D30-9FD6-686EEBD1D1CC}" destId="{68A0AEB9-DE54-4635-ACE9-9E00DC3974D8}" srcOrd="0" destOrd="0" presId="urn:microsoft.com/office/officeart/2005/8/layout/process1"/>
    <dgm:cxn modelId="{7EA9AFC4-86BC-4FB7-A170-DE4953BC8974}" type="presOf" srcId="{ED37BECD-1EA9-4851-9A95-CDE5BDD686B8}" destId="{C830E6E5-39EB-4702-8181-19F77253F74D}" srcOrd="0" destOrd="0" presId="urn:microsoft.com/office/officeart/2005/8/layout/process1"/>
    <dgm:cxn modelId="{2713E1B0-694A-44D3-94C0-03F313E38F8F}" type="presParOf" srcId="{68A0AEB9-DE54-4635-ACE9-9E00DC3974D8}" destId="{5CE8FBBC-7822-41EA-B89D-F0C0BD16811F}" srcOrd="0" destOrd="0" presId="urn:microsoft.com/office/officeart/2005/8/layout/process1"/>
    <dgm:cxn modelId="{59A7D031-0011-4547-A1B6-C668CE13E903}" type="presParOf" srcId="{68A0AEB9-DE54-4635-ACE9-9E00DC3974D8}" destId="{C69FE9A2-5A0B-4787-8B94-7BBEE4AA05EC}" srcOrd="1" destOrd="0" presId="urn:microsoft.com/office/officeart/2005/8/layout/process1"/>
    <dgm:cxn modelId="{87709B5B-28C7-4202-A254-85D7AF9DFA8A}" type="presParOf" srcId="{C69FE9A2-5A0B-4787-8B94-7BBEE4AA05EC}" destId="{8282EAE2-05BA-4506-A39B-5FBC3A35BF40}" srcOrd="0" destOrd="0" presId="urn:microsoft.com/office/officeart/2005/8/layout/process1"/>
    <dgm:cxn modelId="{5D4C5B16-4F6E-466E-A5BF-6B8AF6E8EF8E}" type="presParOf" srcId="{68A0AEB9-DE54-4635-ACE9-9E00DC3974D8}" destId="{FF766085-04FB-42E9-9D5A-4B905AA5FD08}" srcOrd="2" destOrd="0" presId="urn:microsoft.com/office/officeart/2005/8/layout/process1"/>
    <dgm:cxn modelId="{E8C71BC7-24D1-4379-9DE3-6AE8FE33E134}" type="presParOf" srcId="{68A0AEB9-DE54-4635-ACE9-9E00DC3974D8}" destId="{C830E6E5-39EB-4702-8181-19F77253F74D}" srcOrd="3" destOrd="0" presId="urn:microsoft.com/office/officeart/2005/8/layout/process1"/>
    <dgm:cxn modelId="{FF935F3F-8D34-4E37-B190-526913AAAEAF}" type="presParOf" srcId="{C830E6E5-39EB-4702-8181-19F77253F74D}" destId="{648D47F7-FA34-4611-B0E5-2C477B52939B}" srcOrd="0" destOrd="0" presId="urn:microsoft.com/office/officeart/2005/8/layout/process1"/>
    <dgm:cxn modelId="{09B92F55-471D-41C7-AE0F-87568443E10E}" type="presParOf" srcId="{68A0AEB9-DE54-4635-ACE9-9E00DC3974D8}" destId="{98610C7F-9EA3-4760-A83C-9D80B98919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F2B4E-224C-4468-9E5E-64893F2980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EE5A4CD-2476-41DE-83C9-191EBFB06075}">
      <dgm:prSet phldrT="[Tekst]"/>
      <dgm:spPr/>
      <dgm:t>
        <a:bodyPr/>
        <a:lstStyle/>
        <a:p>
          <a:r>
            <a:rPr lang="pl-PL" dirty="0"/>
            <a:t>królowie</a:t>
          </a:r>
        </a:p>
      </dgm:t>
    </dgm:pt>
    <dgm:pt modelId="{17953375-2EAB-44CB-8065-4D4C7163E23C}" type="parTrans" cxnId="{504E4D85-16E7-4759-BBD1-DAB1D1AA25B2}">
      <dgm:prSet/>
      <dgm:spPr/>
      <dgm:t>
        <a:bodyPr/>
        <a:lstStyle/>
        <a:p>
          <a:endParaRPr lang="pl-PL"/>
        </a:p>
      </dgm:t>
    </dgm:pt>
    <dgm:pt modelId="{4E741C5E-99F1-43FF-A4EE-5D837BF4A13A}" type="sibTrans" cxnId="{504E4D85-16E7-4759-BBD1-DAB1D1AA25B2}">
      <dgm:prSet/>
      <dgm:spPr/>
      <dgm:t>
        <a:bodyPr/>
        <a:lstStyle/>
        <a:p>
          <a:endParaRPr lang="pl-PL"/>
        </a:p>
      </dgm:t>
    </dgm:pt>
    <dgm:pt modelId="{EC4884DC-61A1-4F00-9CEF-A62953B29754}">
      <dgm:prSet phldrT="[Tekst]"/>
      <dgm:spPr/>
      <dgm:t>
        <a:bodyPr/>
        <a:lstStyle/>
        <a:p>
          <a:r>
            <a:rPr lang="pl-PL" dirty="0"/>
            <a:t>kupcy</a:t>
          </a:r>
        </a:p>
      </dgm:t>
    </dgm:pt>
    <dgm:pt modelId="{DC2B987F-C914-409C-BC00-BD261996F321}" type="parTrans" cxnId="{41178A3B-6CE8-462D-9786-095E6ADB265A}">
      <dgm:prSet/>
      <dgm:spPr/>
      <dgm:t>
        <a:bodyPr/>
        <a:lstStyle/>
        <a:p>
          <a:endParaRPr lang="pl-PL"/>
        </a:p>
      </dgm:t>
    </dgm:pt>
    <dgm:pt modelId="{77573DE8-8F9B-493C-A98D-7DE3916759E2}" type="sibTrans" cxnId="{41178A3B-6CE8-462D-9786-095E6ADB265A}">
      <dgm:prSet/>
      <dgm:spPr/>
      <dgm:t>
        <a:bodyPr/>
        <a:lstStyle/>
        <a:p>
          <a:endParaRPr lang="pl-PL"/>
        </a:p>
      </dgm:t>
    </dgm:pt>
    <dgm:pt modelId="{BD04C79C-BC42-48A8-B1CB-5BEB1B267DA5}">
      <dgm:prSet phldrT="[Tekst]"/>
      <dgm:spPr/>
      <dgm:t>
        <a:bodyPr/>
        <a:lstStyle/>
        <a:p>
          <a:r>
            <a:rPr lang="pl-PL" dirty="0"/>
            <a:t>marynarze</a:t>
          </a:r>
        </a:p>
      </dgm:t>
    </dgm:pt>
    <dgm:pt modelId="{CC3BF254-5DBF-4B34-A1E0-55CFE17167CB}" type="parTrans" cxnId="{2619DC17-7C1A-4154-A3E4-B9A5E477276E}">
      <dgm:prSet/>
      <dgm:spPr/>
      <dgm:t>
        <a:bodyPr/>
        <a:lstStyle/>
        <a:p>
          <a:endParaRPr lang="pl-PL"/>
        </a:p>
      </dgm:t>
    </dgm:pt>
    <dgm:pt modelId="{91E17B5C-46A1-414D-AEEA-4842D4748FF3}" type="sibTrans" cxnId="{2619DC17-7C1A-4154-A3E4-B9A5E477276E}">
      <dgm:prSet/>
      <dgm:spPr/>
      <dgm:t>
        <a:bodyPr/>
        <a:lstStyle/>
        <a:p>
          <a:endParaRPr lang="pl-PL"/>
        </a:p>
      </dgm:t>
    </dgm:pt>
    <dgm:pt modelId="{AB286962-E081-488A-A814-7FD4A30CFFBA}" type="pres">
      <dgm:prSet presAssocID="{676F2B4E-224C-4468-9E5E-64893F29806C}" presName="Name0" presStyleCnt="0">
        <dgm:presLayoutVars>
          <dgm:dir/>
          <dgm:resizeHandles val="exact"/>
        </dgm:presLayoutVars>
      </dgm:prSet>
      <dgm:spPr/>
    </dgm:pt>
    <dgm:pt modelId="{ACA74BD2-A217-4940-A6B1-24A445060871}" type="pres">
      <dgm:prSet presAssocID="{3EE5A4CD-2476-41DE-83C9-191EBFB06075}" presName="node" presStyleLbl="node1" presStyleIdx="0" presStyleCnt="3">
        <dgm:presLayoutVars>
          <dgm:bulletEnabled val="1"/>
        </dgm:presLayoutVars>
      </dgm:prSet>
      <dgm:spPr/>
    </dgm:pt>
    <dgm:pt modelId="{C418DF69-5C4A-4171-80C1-317A80B2D450}" type="pres">
      <dgm:prSet presAssocID="{4E741C5E-99F1-43FF-A4EE-5D837BF4A13A}" presName="sibTrans" presStyleLbl="sibTrans2D1" presStyleIdx="0" presStyleCnt="2"/>
      <dgm:spPr/>
    </dgm:pt>
    <dgm:pt modelId="{49C6FDD5-7E8D-4831-96CD-44F3B24A6C40}" type="pres">
      <dgm:prSet presAssocID="{4E741C5E-99F1-43FF-A4EE-5D837BF4A13A}" presName="connectorText" presStyleLbl="sibTrans2D1" presStyleIdx="0" presStyleCnt="2"/>
      <dgm:spPr/>
    </dgm:pt>
    <dgm:pt modelId="{DFB13969-A827-463C-A6BB-802A360A2185}" type="pres">
      <dgm:prSet presAssocID="{EC4884DC-61A1-4F00-9CEF-A62953B29754}" presName="node" presStyleLbl="node1" presStyleIdx="1" presStyleCnt="3">
        <dgm:presLayoutVars>
          <dgm:bulletEnabled val="1"/>
        </dgm:presLayoutVars>
      </dgm:prSet>
      <dgm:spPr/>
    </dgm:pt>
    <dgm:pt modelId="{B87119CD-0CBB-4AFC-A88A-14A9CF83AD48}" type="pres">
      <dgm:prSet presAssocID="{77573DE8-8F9B-493C-A98D-7DE3916759E2}" presName="sibTrans" presStyleLbl="sibTrans2D1" presStyleIdx="1" presStyleCnt="2"/>
      <dgm:spPr/>
    </dgm:pt>
    <dgm:pt modelId="{B83CA455-0985-44E8-AAA4-4F90131AB0FF}" type="pres">
      <dgm:prSet presAssocID="{77573DE8-8F9B-493C-A98D-7DE3916759E2}" presName="connectorText" presStyleLbl="sibTrans2D1" presStyleIdx="1" presStyleCnt="2"/>
      <dgm:spPr/>
    </dgm:pt>
    <dgm:pt modelId="{C41032F9-E11D-4D3C-BB61-237B37A785ED}" type="pres">
      <dgm:prSet presAssocID="{BD04C79C-BC42-48A8-B1CB-5BEB1B267DA5}" presName="node" presStyleLbl="node1" presStyleIdx="2" presStyleCnt="3">
        <dgm:presLayoutVars>
          <dgm:bulletEnabled val="1"/>
        </dgm:presLayoutVars>
      </dgm:prSet>
      <dgm:spPr/>
    </dgm:pt>
  </dgm:ptLst>
  <dgm:cxnLst>
    <dgm:cxn modelId="{827FCB02-C4D3-45CC-8008-7D77B4A1E580}" type="presOf" srcId="{77573DE8-8F9B-493C-A98D-7DE3916759E2}" destId="{B87119CD-0CBB-4AFC-A88A-14A9CF83AD48}" srcOrd="0" destOrd="0" presId="urn:microsoft.com/office/officeart/2005/8/layout/process1"/>
    <dgm:cxn modelId="{E24BB314-1CA2-4C32-AB11-949454527179}" type="presOf" srcId="{4E741C5E-99F1-43FF-A4EE-5D837BF4A13A}" destId="{C418DF69-5C4A-4171-80C1-317A80B2D450}" srcOrd="0" destOrd="0" presId="urn:microsoft.com/office/officeart/2005/8/layout/process1"/>
    <dgm:cxn modelId="{2619DC17-7C1A-4154-A3E4-B9A5E477276E}" srcId="{676F2B4E-224C-4468-9E5E-64893F29806C}" destId="{BD04C79C-BC42-48A8-B1CB-5BEB1B267DA5}" srcOrd="2" destOrd="0" parTransId="{CC3BF254-5DBF-4B34-A1E0-55CFE17167CB}" sibTransId="{91E17B5C-46A1-414D-AEEA-4842D4748FF3}"/>
    <dgm:cxn modelId="{41178A3B-6CE8-462D-9786-095E6ADB265A}" srcId="{676F2B4E-224C-4468-9E5E-64893F29806C}" destId="{EC4884DC-61A1-4F00-9CEF-A62953B29754}" srcOrd="1" destOrd="0" parTransId="{DC2B987F-C914-409C-BC00-BD261996F321}" sibTransId="{77573DE8-8F9B-493C-A98D-7DE3916759E2}"/>
    <dgm:cxn modelId="{65881768-32A0-4757-9135-80B424BE27D2}" type="presOf" srcId="{4E741C5E-99F1-43FF-A4EE-5D837BF4A13A}" destId="{49C6FDD5-7E8D-4831-96CD-44F3B24A6C40}" srcOrd="1" destOrd="0" presId="urn:microsoft.com/office/officeart/2005/8/layout/process1"/>
    <dgm:cxn modelId="{37619D68-980F-41D5-8779-DF7421BE37D1}" type="presOf" srcId="{77573DE8-8F9B-493C-A98D-7DE3916759E2}" destId="{B83CA455-0985-44E8-AAA4-4F90131AB0FF}" srcOrd="1" destOrd="0" presId="urn:microsoft.com/office/officeart/2005/8/layout/process1"/>
    <dgm:cxn modelId="{AA1B6B84-0C6D-4E02-8746-D841756546D4}" type="presOf" srcId="{BD04C79C-BC42-48A8-B1CB-5BEB1B267DA5}" destId="{C41032F9-E11D-4D3C-BB61-237B37A785ED}" srcOrd="0" destOrd="0" presId="urn:microsoft.com/office/officeart/2005/8/layout/process1"/>
    <dgm:cxn modelId="{504E4D85-16E7-4759-BBD1-DAB1D1AA25B2}" srcId="{676F2B4E-224C-4468-9E5E-64893F29806C}" destId="{3EE5A4CD-2476-41DE-83C9-191EBFB06075}" srcOrd="0" destOrd="0" parTransId="{17953375-2EAB-44CB-8065-4D4C7163E23C}" sibTransId="{4E741C5E-99F1-43FF-A4EE-5D837BF4A13A}"/>
    <dgm:cxn modelId="{A09062B4-77AF-46E9-AF16-EC9784B8E5D1}" type="presOf" srcId="{676F2B4E-224C-4468-9E5E-64893F29806C}" destId="{AB286962-E081-488A-A814-7FD4A30CFFBA}" srcOrd="0" destOrd="0" presId="urn:microsoft.com/office/officeart/2005/8/layout/process1"/>
    <dgm:cxn modelId="{195CC9D7-DF4B-42EF-BA02-FDFA42E9A584}" type="presOf" srcId="{3EE5A4CD-2476-41DE-83C9-191EBFB06075}" destId="{ACA74BD2-A217-4940-A6B1-24A445060871}" srcOrd="0" destOrd="0" presId="urn:microsoft.com/office/officeart/2005/8/layout/process1"/>
    <dgm:cxn modelId="{063EFBEC-0033-414D-97B6-8CA46DB95CF4}" type="presOf" srcId="{EC4884DC-61A1-4F00-9CEF-A62953B29754}" destId="{DFB13969-A827-463C-A6BB-802A360A2185}" srcOrd="0" destOrd="0" presId="urn:microsoft.com/office/officeart/2005/8/layout/process1"/>
    <dgm:cxn modelId="{14DA1878-E545-4D4B-A716-5B988244B6CC}" type="presParOf" srcId="{AB286962-E081-488A-A814-7FD4A30CFFBA}" destId="{ACA74BD2-A217-4940-A6B1-24A445060871}" srcOrd="0" destOrd="0" presId="urn:microsoft.com/office/officeart/2005/8/layout/process1"/>
    <dgm:cxn modelId="{6E9B3114-E708-4A46-9986-08A73646E445}" type="presParOf" srcId="{AB286962-E081-488A-A814-7FD4A30CFFBA}" destId="{C418DF69-5C4A-4171-80C1-317A80B2D450}" srcOrd="1" destOrd="0" presId="urn:microsoft.com/office/officeart/2005/8/layout/process1"/>
    <dgm:cxn modelId="{58589783-9535-4087-9663-430FEE17913C}" type="presParOf" srcId="{C418DF69-5C4A-4171-80C1-317A80B2D450}" destId="{49C6FDD5-7E8D-4831-96CD-44F3B24A6C40}" srcOrd="0" destOrd="0" presId="urn:microsoft.com/office/officeart/2005/8/layout/process1"/>
    <dgm:cxn modelId="{14A0A43C-3069-457A-892A-34987B71A5C8}" type="presParOf" srcId="{AB286962-E081-488A-A814-7FD4A30CFFBA}" destId="{DFB13969-A827-463C-A6BB-802A360A2185}" srcOrd="2" destOrd="0" presId="urn:microsoft.com/office/officeart/2005/8/layout/process1"/>
    <dgm:cxn modelId="{8B51F509-C4CF-44B8-9549-DFFC73A91BDC}" type="presParOf" srcId="{AB286962-E081-488A-A814-7FD4A30CFFBA}" destId="{B87119CD-0CBB-4AFC-A88A-14A9CF83AD48}" srcOrd="3" destOrd="0" presId="urn:microsoft.com/office/officeart/2005/8/layout/process1"/>
    <dgm:cxn modelId="{82ED36A0-1043-4473-B3B6-93BF520B03DD}" type="presParOf" srcId="{B87119CD-0CBB-4AFC-A88A-14A9CF83AD48}" destId="{B83CA455-0985-44E8-AAA4-4F90131AB0FF}" srcOrd="0" destOrd="0" presId="urn:microsoft.com/office/officeart/2005/8/layout/process1"/>
    <dgm:cxn modelId="{7A86450B-6F00-4C0F-B783-0D7B28BB272B}" type="presParOf" srcId="{AB286962-E081-488A-A814-7FD4A30CFFBA}" destId="{C41032F9-E11D-4D3C-BB61-237B37A785E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8FBBC-7822-41EA-B89D-F0C0BD16811F}">
      <dsp:nvSpPr>
        <dsp:cNvPr id="0" name=""/>
        <dsp:cNvSpPr/>
      </dsp:nvSpPr>
      <dsp:spPr>
        <a:xfrm>
          <a:off x="7143" y="306195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religijnym</a:t>
          </a:r>
          <a:endParaRPr lang="pl-PL" sz="2300" kern="1200" dirty="0"/>
        </a:p>
      </dsp:txBody>
      <dsp:txXfrm>
        <a:off x="44665" y="343717"/>
        <a:ext cx="2060143" cy="1206068"/>
      </dsp:txXfrm>
    </dsp:sp>
    <dsp:sp modelId="{C69FE9A2-5A0B-4787-8B94-7BBEE4AA05EC}">
      <dsp:nvSpPr>
        <dsp:cNvPr id="0" name=""/>
        <dsp:cNvSpPr/>
      </dsp:nvSpPr>
      <dsp:spPr>
        <a:xfrm>
          <a:off x="2355850" y="68198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2355850" y="787893"/>
        <a:ext cx="316861" cy="317716"/>
      </dsp:txXfrm>
    </dsp:sp>
    <dsp:sp modelId="{FF766085-04FB-42E9-9D5A-4B905AA5FD08}">
      <dsp:nvSpPr>
        <dsp:cNvPr id="0" name=""/>
        <dsp:cNvSpPr/>
      </dsp:nvSpPr>
      <dsp:spPr>
        <a:xfrm>
          <a:off x="2996406" y="306195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politycznym</a:t>
          </a:r>
          <a:endParaRPr lang="pl-PL" sz="2300" kern="1200" dirty="0"/>
        </a:p>
      </dsp:txBody>
      <dsp:txXfrm>
        <a:off x="3033928" y="343717"/>
        <a:ext cx="2060143" cy="1206068"/>
      </dsp:txXfrm>
    </dsp:sp>
    <dsp:sp modelId="{C830E6E5-39EB-4702-8181-19F77253F74D}">
      <dsp:nvSpPr>
        <dsp:cNvPr id="0" name=""/>
        <dsp:cNvSpPr/>
      </dsp:nvSpPr>
      <dsp:spPr>
        <a:xfrm>
          <a:off x="5345112" y="68198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5345112" y="787893"/>
        <a:ext cx="316861" cy="317716"/>
      </dsp:txXfrm>
    </dsp:sp>
    <dsp:sp modelId="{98610C7F-9EA3-4760-A83C-9D80B9891987}">
      <dsp:nvSpPr>
        <dsp:cNvPr id="0" name=""/>
        <dsp:cNvSpPr/>
      </dsp:nvSpPr>
      <dsp:spPr>
        <a:xfrm>
          <a:off x="5985668" y="306195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ekonomicznym</a:t>
          </a:r>
        </a:p>
      </dsp:txBody>
      <dsp:txXfrm>
        <a:off x="6023190" y="343717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74BD2-A217-4940-A6B1-24A445060871}">
      <dsp:nvSpPr>
        <dsp:cNvPr id="0" name=""/>
        <dsp:cNvSpPr/>
      </dsp:nvSpPr>
      <dsp:spPr>
        <a:xfrm>
          <a:off x="7143" y="0"/>
          <a:ext cx="2135187" cy="1130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królowie</a:t>
          </a:r>
        </a:p>
      </dsp:txBody>
      <dsp:txXfrm>
        <a:off x="40243" y="33100"/>
        <a:ext cx="2068987" cy="1063905"/>
      </dsp:txXfrm>
    </dsp:sp>
    <dsp:sp modelId="{C418DF69-5C4A-4171-80C1-317A80B2D450}">
      <dsp:nvSpPr>
        <dsp:cNvPr id="0" name=""/>
        <dsp:cNvSpPr/>
      </dsp:nvSpPr>
      <dsp:spPr>
        <a:xfrm>
          <a:off x="2355850" y="30028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>
        <a:off x="2355850" y="406194"/>
        <a:ext cx="316861" cy="317716"/>
      </dsp:txXfrm>
    </dsp:sp>
    <dsp:sp modelId="{DFB13969-A827-463C-A6BB-802A360A2185}">
      <dsp:nvSpPr>
        <dsp:cNvPr id="0" name=""/>
        <dsp:cNvSpPr/>
      </dsp:nvSpPr>
      <dsp:spPr>
        <a:xfrm>
          <a:off x="2996406" y="0"/>
          <a:ext cx="2135187" cy="1130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kupcy</a:t>
          </a:r>
        </a:p>
      </dsp:txBody>
      <dsp:txXfrm>
        <a:off x="3029506" y="33100"/>
        <a:ext cx="2068987" cy="1063905"/>
      </dsp:txXfrm>
    </dsp:sp>
    <dsp:sp modelId="{B87119CD-0CBB-4AFC-A88A-14A9CF83AD48}">
      <dsp:nvSpPr>
        <dsp:cNvPr id="0" name=""/>
        <dsp:cNvSpPr/>
      </dsp:nvSpPr>
      <dsp:spPr>
        <a:xfrm>
          <a:off x="5345112" y="30028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>
        <a:off x="5345112" y="406194"/>
        <a:ext cx="316861" cy="317716"/>
      </dsp:txXfrm>
    </dsp:sp>
    <dsp:sp modelId="{C41032F9-E11D-4D3C-BB61-237B37A785ED}">
      <dsp:nvSpPr>
        <dsp:cNvPr id="0" name=""/>
        <dsp:cNvSpPr/>
      </dsp:nvSpPr>
      <dsp:spPr>
        <a:xfrm>
          <a:off x="5985668" y="0"/>
          <a:ext cx="2135187" cy="1130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marynarze</a:t>
          </a:r>
        </a:p>
      </dsp:txBody>
      <dsp:txXfrm>
        <a:off x="6018768" y="33100"/>
        <a:ext cx="2068987" cy="1063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ichalici.pl/blog/zazylos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l.wikipedia.org/wiki/Pismo_dewanaga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9AD2CBB-10B6-4618-A39F-B784FDD1A7F2}"/>
              </a:ext>
            </a:extLst>
          </p:cNvPr>
          <p:cNvSpPr/>
          <p:nvPr/>
        </p:nvSpPr>
        <p:spPr>
          <a:xfrm>
            <a:off x="6853806" y="5184397"/>
            <a:ext cx="2860645" cy="436228"/>
          </a:xfrm>
          <a:prstGeom prst="rect">
            <a:avLst/>
          </a:prstGeom>
          <a:solidFill>
            <a:srgbClr val="FAB000"/>
          </a:solidFill>
          <a:ln>
            <a:solidFill>
              <a:srgbClr val="FA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Nowe ruchy religijne: </a:t>
            </a:r>
            <a:r>
              <a:rPr lang="pl-PL" sz="4400" dirty="0" err="1">
                <a:solidFill>
                  <a:schemeClr val="tx1"/>
                </a:solidFill>
              </a:rPr>
              <a:t>Osho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Osho</a:t>
            </a:r>
            <a:r>
              <a:rPr lang="pl-PL" dirty="0">
                <a:solidFill>
                  <a:schemeClr val="tx1"/>
                </a:solidFill>
              </a:rPr>
              <a:t> był przeciwnikiem jakiegokolwiek systemu wiary. </a:t>
            </a:r>
          </a:p>
          <a:p>
            <a:r>
              <a:rPr lang="pl-PL" dirty="0">
                <a:solidFill>
                  <a:schemeClr val="tx1"/>
                </a:solidFill>
              </a:rPr>
              <a:t>Cenił natomiast i zalecał osobistą duchowość</a:t>
            </a:r>
          </a:p>
          <a:p>
            <a:r>
              <a:rPr lang="pl-PL" dirty="0">
                <a:solidFill>
                  <a:schemeClr val="tx1"/>
                </a:solidFill>
              </a:rPr>
              <a:t>Podkreślał wartość autentycznego, osobistego doświadczenia religijnego. </a:t>
            </a:r>
          </a:p>
          <a:p>
            <a:r>
              <a:rPr lang="pl-PL" i="1" dirty="0"/>
              <a:t>Nigdy nie żyłem w celibacie. Jeśli ludzie w to wierzą, jest to tylko ich głupota.</a:t>
            </a:r>
          </a:p>
          <a:p>
            <a:endParaRPr lang="pl-PL" i="1" dirty="0">
              <a:solidFill>
                <a:schemeClr val="tx1"/>
              </a:solidFill>
            </a:endParaRPr>
          </a:p>
          <a:p>
            <a:endParaRPr lang="pl-PL" i="1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http://www.michalici.pl/blog/zazylosc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3074" name="Picture 2" descr="Znalezione obrazy dla zapytania osho">
            <a:extLst>
              <a:ext uri="{FF2B5EF4-FFF2-40B4-BE49-F238E27FC236}">
                <a16:creationId xmlns:a16="http://schemas.microsoft.com/office/drawing/2014/main" id="{8AF837EB-7603-4134-934D-922E1837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762375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2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Nowe ruchy religijne: </a:t>
            </a:r>
            <a:r>
              <a:rPr lang="pl-PL" dirty="0"/>
              <a:t>Najwyższa Prawda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 err="1"/>
              <a:t>Shōkō</a:t>
            </a:r>
            <a:r>
              <a:rPr lang="pl-PL" dirty="0"/>
              <a:t> </a:t>
            </a:r>
            <a:r>
              <a:rPr lang="pl-PL" dirty="0" err="1"/>
              <a:t>Asahara</a:t>
            </a:r>
            <a:endParaRPr lang="pl-PL" dirty="0"/>
          </a:p>
          <a:p>
            <a:r>
              <a:rPr lang="pl-PL" dirty="0"/>
              <a:t>Przeświadczenie o nieuniknionym, rychłym nadejściu </a:t>
            </a:r>
            <a:r>
              <a:rPr lang="pl-PL" dirty="0">
                <a:solidFill>
                  <a:srgbClr val="FFFF00"/>
                </a:solidFill>
              </a:rPr>
              <a:t>końca świata</a:t>
            </a:r>
            <a:r>
              <a:rPr lang="pl-PL" dirty="0"/>
              <a:t>, który przetrwać mieli tylko członkowie organizacji. </a:t>
            </a:r>
          </a:p>
          <a:p>
            <a:r>
              <a:rPr lang="pl-PL" dirty="0"/>
              <a:t>Chcąc przyśpieszyć jego nadejście, począwszy od </a:t>
            </a:r>
            <a:r>
              <a:rPr lang="pl-PL" dirty="0">
                <a:solidFill>
                  <a:srgbClr val="FFFF00"/>
                </a:solidFill>
              </a:rPr>
              <a:t>1994</a:t>
            </a:r>
            <a:r>
              <a:rPr lang="pl-PL" dirty="0"/>
              <a:t> roku, członkowie zaczęli dokonywać w całej Japonii ataków terrorystycznych przy użyciu gazu bojowego – </a:t>
            </a:r>
            <a:r>
              <a:rPr lang="pl-PL" dirty="0">
                <a:solidFill>
                  <a:srgbClr val="FFFF00"/>
                </a:solidFill>
              </a:rPr>
              <a:t>sarinu</a:t>
            </a:r>
            <a:r>
              <a:rPr lang="pl-PL" dirty="0"/>
              <a:t>. 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098" name="Picture 2" descr="Znalezione obrazy dla zapytania ShÅkÅ Asahara">
            <a:extLst>
              <a:ext uri="{FF2B5EF4-FFF2-40B4-BE49-F238E27FC236}">
                <a16:creationId xmlns:a16="http://schemas.microsoft.com/office/drawing/2014/main" id="{09D8BF23-3BB1-469D-8365-5048940B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80" y="4127208"/>
            <a:ext cx="3366520" cy="26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2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Nowe ruchy religijne: </a:t>
            </a:r>
            <a:r>
              <a:rPr lang="pl-PL" dirty="0"/>
              <a:t>Cechy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AAF00"/>
                </a:solidFill>
              </a:rPr>
              <a:t>Zdaniem apologetów Kościoła katolickiego powstałe na bazie chrześcijaństwa sekty charakteryzują się następującymi cechami:</a:t>
            </a:r>
          </a:p>
          <a:p>
            <a:r>
              <a:rPr lang="pl-PL" dirty="0"/>
              <a:t>odrzucanie ekumenicznego </a:t>
            </a:r>
            <a:r>
              <a:rPr lang="pl-PL" dirty="0">
                <a:solidFill>
                  <a:srgbClr val="FFFF00"/>
                </a:solidFill>
              </a:rPr>
              <a:t>dialogu</a:t>
            </a:r>
          </a:p>
          <a:p>
            <a:r>
              <a:rPr lang="pl-PL" dirty="0"/>
              <a:t>uzupełnianie Biblii o różne </a:t>
            </a:r>
            <a:r>
              <a:rPr lang="pl-PL" dirty="0">
                <a:solidFill>
                  <a:srgbClr val="FFFF00"/>
                </a:solidFill>
              </a:rPr>
              <a:t>dodatkowe objawienia </a:t>
            </a:r>
            <a:r>
              <a:rPr lang="pl-PL" dirty="0"/>
              <a:t>lub też interpretacja całości Biblii na podstawie jakiejś jej części</a:t>
            </a:r>
          </a:p>
          <a:p>
            <a:r>
              <a:rPr lang="pl-PL" dirty="0">
                <a:solidFill>
                  <a:srgbClr val="FFFF00"/>
                </a:solidFill>
              </a:rPr>
              <a:t>redukowanie możliwości zbawienia</a:t>
            </a:r>
            <a:r>
              <a:rPr lang="pl-PL" dirty="0"/>
              <a:t> wyłącznie do członków danej sekty</a:t>
            </a:r>
          </a:p>
          <a:p>
            <a:r>
              <a:rPr lang="pl-PL" dirty="0">
                <a:solidFill>
                  <a:srgbClr val="FFFF00"/>
                </a:solidFill>
              </a:rPr>
              <a:t>brak ciągłości </a:t>
            </a:r>
            <a:r>
              <a:rPr lang="pl-PL" dirty="0"/>
              <a:t>w historii chrześcijaństwa</a:t>
            </a:r>
          </a:p>
          <a:p>
            <a:r>
              <a:rPr lang="pl-PL" dirty="0"/>
              <a:t>odrzucanie wiary w </a:t>
            </a:r>
            <a:r>
              <a:rPr lang="pl-PL" dirty="0">
                <a:solidFill>
                  <a:srgbClr val="FFFF00"/>
                </a:solidFill>
              </a:rPr>
              <a:t>Trójcę Świętą </a:t>
            </a:r>
            <a:r>
              <a:rPr lang="pl-PL" dirty="0"/>
              <a:t>i w Jezusa Chrystusa </a:t>
            </a:r>
            <a:r>
              <a:rPr lang="pl-PL" dirty="0">
                <a:solidFill>
                  <a:srgbClr val="FFFF00"/>
                </a:solidFill>
              </a:rPr>
              <a:t>jako Zbawiciela</a:t>
            </a:r>
          </a:p>
          <a:p>
            <a:r>
              <a:rPr lang="pl-PL" dirty="0"/>
              <a:t>orientacja </a:t>
            </a:r>
            <a:r>
              <a:rPr lang="pl-PL" dirty="0">
                <a:solidFill>
                  <a:srgbClr val="FFFF00"/>
                </a:solidFill>
              </a:rPr>
              <a:t>eschatologiczna</a:t>
            </a:r>
            <a:r>
              <a:rPr lang="pl-PL" dirty="0"/>
              <a:t>, znamionująca prawie wszystkie sekty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0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Zwiedzeni przez Babilon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Pierwsza grupa to </a:t>
            </a:r>
            <a:r>
              <a:rPr lang="pl-PL" dirty="0">
                <a:solidFill>
                  <a:srgbClr val="FFFF00"/>
                </a:solidFill>
              </a:rPr>
              <a:t>królowie</a:t>
            </a:r>
            <a:r>
              <a:rPr lang="pl-PL" dirty="0">
                <a:solidFill>
                  <a:schemeClr val="tx1"/>
                </a:solidFill>
              </a:rPr>
              <a:t> ziemi przedstawieni jako dopuszczający się cudzołóstwa z wszetecznicą Babilonem. Są to rządzące siły polityczne. </a:t>
            </a:r>
          </a:p>
          <a:p>
            <a:r>
              <a:rPr lang="pl-PL" dirty="0">
                <a:solidFill>
                  <a:schemeClr val="tx1"/>
                </a:solidFill>
              </a:rPr>
              <a:t>Druga wymieniona grupa to </a:t>
            </a:r>
            <a:r>
              <a:rPr lang="pl-PL" dirty="0">
                <a:solidFill>
                  <a:srgbClr val="FFFF00"/>
                </a:solidFill>
              </a:rPr>
              <a:t>mieszkańcy ziemi </a:t>
            </a:r>
            <a:r>
              <a:rPr lang="pl-PL" dirty="0">
                <a:solidFill>
                  <a:schemeClr val="tx1"/>
                </a:solidFill>
              </a:rPr>
              <a:t>, którzy upijali się duchowo winem rozwiązłości Babilonu. </a:t>
            </a:r>
          </a:p>
          <a:p>
            <a:r>
              <a:rPr lang="pl-PL" dirty="0">
                <a:solidFill>
                  <a:srgbClr val="FAAF00"/>
                </a:solidFill>
              </a:rPr>
              <a:t>Gdy ludzie są pijani, nie potrafią trzeźwo myśleć, ale gdy otrzeźwieją, uświadamiają sobie swoje błędne decyzje i czyny. </a:t>
            </a:r>
          </a:p>
          <a:p>
            <a:r>
              <a:rPr lang="pl-PL" dirty="0">
                <a:solidFill>
                  <a:srgbClr val="FAAF00"/>
                </a:solidFill>
              </a:rPr>
              <a:t>Przyjdzie czas, gdy mieszkańcy świata zdadzą sobie sprawę ze swoich błędnych wyborów i zwrócą się przeciwko Babilonowi, ale będzie już za późno.</a:t>
            </a:r>
          </a:p>
        </p:txBody>
      </p:sp>
    </p:spTree>
    <p:extLst>
      <p:ext uri="{BB962C8B-B14F-4D97-AF65-F5344CB8AC3E}">
        <p14:creationId xmlns:p14="http://schemas.microsoft.com/office/powerpoint/2010/main" val="82543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Kobieta na szkarłatnej bestii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W starożytności prostytutki nosiły szkarłatny ubiór i krzykliwą biżuterię, aby zwracać na siebie uwagę (zob. Jr 4,30). </a:t>
            </a:r>
          </a:p>
          <a:p>
            <a:r>
              <a:rPr lang="pl-PL" dirty="0">
                <a:solidFill>
                  <a:schemeClr val="tx1"/>
                </a:solidFill>
              </a:rPr>
              <a:t>Szkarłat jest także </a:t>
            </a:r>
            <a:r>
              <a:rPr lang="pl-PL" dirty="0">
                <a:solidFill>
                  <a:srgbClr val="FF7C80"/>
                </a:solidFill>
              </a:rPr>
              <a:t>kolorem krwi i ucisku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r>
              <a:rPr lang="pl-PL" dirty="0">
                <a:solidFill>
                  <a:schemeClr val="tx1"/>
                </a:solidFill>
              </a:rPr>
              <a:t>Purpura jest kolorem </a:t>
            </a:r>
            <a:r>
              <a:rPr lang="pl-PL" dirty="0">
                <a:solidFill>
                  <a:srgbClr val="FF7C80"/>
                </a:solidFill>
              </a:rPr>
              <a:t>strojów królewskich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dirty="0" err="1">
                <a:solidFill>
                  <a:schemeClr val="tx1"/>
                </a:solidFill>
              </a:rPr>
              <a:t>Sdz</a:t>
            </a:r>
            <a:r>
              <a:rPr lang="pl-PL" dirty="0">
                <a:solidFill>
                  <a:schemeClr val="tx1"/>
                </a:solidFill>
              </a:rPr>
              <a:t> 8,26; Est 8,15; </a:t>
            </a:r>
            <a:r>
              <a:rPr lang="pl-PL" dirty="0" err="1">
                <a:solidFill>
                  <a:schemeClr val="tx1"/>
                </a:solidFill>
              </a:rPr>
              <a:t>Dn</a:t>
            </a:r>
            <a:r>
              <a:rPr lang="pl-PL" dirty="0">
                <a:solidFill>
                  <a:schemeClr val="tx1"/>
                </a:solidFill>
              </a:rPr>
              <a:t> 5,7), a więc koresponduje z pretensjami wszetecznicy do królowania.</a:t>
            </a:r>
          </a:p>
          <a:p>
            <a:r>
              <a:rPr lang="pl-PL" dirty="0">
                <a:solidFill>
                  <a:schemeClr val="tx1"/>
                </a:solidFill>
              </a:rPr>
              <a:t>Napis na jej czole przypomina napis noszony przez kapłana na diademie przymocowanym do zawoju, nakrycia głowy (</a:t>
            </a:r>
            <a:r>
              <a:rPr lang="pl-PL" dirty="0" err="1">
                <a:solidFill>
                  <a:srgbClr val="FFFF00"/>
                </a:solidFill>
              </a:rPr>
              <a:t>Kodesz</a:t>
            </a:r>
            <a:r>
              <a:rPr lang="pl-PL" dirty="0">
                <a:solidFill>
                  <a:srgbClr val="FFFF00"/>
                </a:solidFill>
              </a:rPr>
              <a:t> ha </a:t>
            </a:r>
            <a:r>
              <a:rPr lang="pl-PL" b="1" dirty="0">
                <a:solidFill>
                  <a:srgbClr val="FFFF00"/>
                </a:solidFill>
              </a:rPr>
              <a:t>JHWH</a:t>
            </a:r>
            <a:r>
              <a:rPr lang="pl-PL" dirty="0">
                <a:solidFill>
                  <a:schemeClr val="tx1"/>
                </a:solidFill>
              </a:rPr>
              <a:t>). </a:t>
            </a:r>
            <a:r>
              <a:rPr lang="pl-PL" dirty="0">
                <a:solidFill>
                  <a:srgbClr val="FF7C80"/>
                </a:solidFill>
              </a:rPr>
              <a:t>Podobnie puchar w jej ręku </a:t>
            </a:r>
            <a:r>
              <a:rPr lang="pl-PL" dirty="0">
                <a:solidFill>
                  <a:schemeClr val="tx1"/>
                </a:solidFill>
              </a:rPr>
              <a:t>przypomina ofiarę z płynów składaną w świątyni. </a:t>
            </a:r>
            <a:endParaRPr lang="pl-PL" dirty="0">
              <a:solidFill>
                <a:srgbClr val="FA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37713-963C-4EB3-90A1-F2E77244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440A73-31BB-4672-A9EB-B9CBC6683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kobieta i bestia apokalipsa">
            <a:extLst>
              <a:ext uri="{FF2B5EF4-FFF2-40B4-BE49-F238E27FC236}">
                <a16:creationId xmlns:a16="http://schemas.microsoft.com/office/drawing/2014/main" id="{9DE1440E-72F9-4C28-972B-81464321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62" y="993870"/>
            <a:ext cx="4438475" cy="48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8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Imperia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Następnie anioł wyjaśnia Janowi, że 5 imperiów światowych upadło, jedno istnieje, a 7. nie istniało jeszcze w czasach Jana. </a:t>
            </a:r>
          </a:p>
          <a:p>
            <a:r>
              <a:rPr lang="pl-PL" dirty="0">
                <a:solidFill>
                  <a:srgbClr val="FF7C80"/>
                </a:solidFill>
              </a:rPr>
              <a:t>Egipt był światowym imperium, które zniewoliło i uciskało Izraelitów, wyniszczając ich. </a:t>
            </a:r>
          </a:p>
          <a:p>
            <a:r>
              <a:rPr lang="pl-PL" dirty="0">
                <a:solidFill>
                  <a:srgbClr val="FF7C80"/>
                </a:solidFill>
              </a:rPr>
              <a:t>Asyria rozproszyła i unicestwiła 10 plemion izraelskich. </a:t>
            </a:r>
          </a:p>
          <a:p>
            <a:r>
              <a:rPr lang="pl-PL" dirty="0">
                <a:solidFill>
                  <a:srgbClr val="FF7C80"/>
                </a:solidFill>
              </a:rPr>
              <a:t>Babilon zniszczył Jerozolimę i uprowadził Judejczyków do niewoli. </a:t>
            </a:r>
          </a:p>
          <a:p>
            <a:r>
              <a:rPr lang="pl-PL" dirty="0">
                <a:solidFill>
                  <a:srgbClr val="FF7C80"/>
                </a:solidFill>
              </a:rPr>
              <a:t>Persja niemalże doprowadziła do unicestwienia Żydów w czasach Estery. </a:t>
            </a:r>
          </a:p>
          <a:p>
            <a:r>
              <a:rPr lang="pl-PL" dirty="0">
                <a:solidFill>
                  <a:srgbClr val="FF7C80"/>
                </a:solidFill>
              </a:rPr>
              <a:t>Grecja uciskała Żydów, usiłując ich wyniszczyć w czasach </a:t>
            </a:r>
            <a:r>
              <a:rPr lang="pl-PL" dirty="0" err="1">
                <a:solidFill>
                  <a:srgbClr val="FF7C80"/>
                </a:solidFill>
              </a:rPr>
              <a:t>Antiocha</a:t>
            </a:r>
            <a:r>
              <a:rPr lang="pl-PL" dirty="0">
                <a:solidFill>
                  <a:srgbClr val="FF7C80"/>
                </a:solidFill>
              </a:rPr>
              <a:t> IV </a:t>
            </a:r>
            <a:r>
              <a:rPr lang="pl-PL" dirty="0" err="1">
                <a:solidFill>
                  <a:srgbClr val="FF7C80"/>
                </a:solidFill>
              </a:rPr>
              <a:t>Epifanesa</a:t>
            </a:r>
            <a:r>
              <a:rPr lang="pl-PL" dirty="0">
                <a:solidFill>
                  <a:srgbClr val="FF7C80"/>
                </a:solidFill>
              </a:rPr>
              <a:t>. </a:t>
            </a:r>
          </a:p>
          <a:p>
            <a:r>
              <a:rPr lang="pl-PL" dirty="0">
                <a:solidFill>
                  <a:srgbClr val="92D050"/>
                </a:solidFill>
              </a:rPr>
              <a:t>Cesarstwo Rzymskiego </a:t>
            </a:r>
          </a:p>
          <a:p>
            <a:r>
              <a:rPr lang="pl-PL" dirty="0">
                <a:solidFill>
                  <a:srgbClr val="FFFF00"/>
                </a:solidFill>
              </a:rPr>
              <a:t>Czytamy, że 7. królestwo ma pozostać tylko krótki czas. </a:t>
            </a:r>
          </a:p>
          <a:p>
            <a:r>
              <a:rPr lang="pl-PL" dirty="0">
                <a:solidFill>
                  <a:srgbClr val="FFFF00"/>
                </a:solidFill>
              </a:rPr>
              <a:t> Anioł wyjaśnia także, że w czasie końca pojawi się także 8. siła.</a:t>
            </a:r>
          </a:p>
        </p:txBody>
      </p:sp>
    </p:spTree>
    <p:extLst>
      <p:ext uri="{BB962C8B-B14F-4D97-AF65-F5344CB8AC3E}">
        <p14:creationId xmlns:p14="http://schemas.microsoft.com/office/powerpoint/2010/main" val="102597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256705-9A84-40CF-880B-9D7CAE5F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9611FC-6A4D-4C3F-98EA-B1FA9F2C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imperium egipskie">
            <a:extLst>
              <a:ext uri="{FF2B5EF4-FFF2-40B4-BE49-F238E27FC236}">
                <a16:creationId xmlns:a16="http://schemas.microsoft.com/office/drawing/2014/main" id="{E17C4276-796E-499D-B79E-E1AC3806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0"/>
            <a:ext cx="5854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4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C84451-F574-477F-82DF-8AF55858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AutoShape 2" descr="Znalezione obrazy dla zapytania asyria">
            <a:extLst>
              <a:ext uri="{FF2B5EF4-FFF2-40B4-BE49-F238E27FC236}">
                <a16:creationId xmlns:a16="http://schemas.microsoft.com/office/drawing/2014/main" id="{1E5F49E8-CD7A-4F7B-8404-F347359497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asyria">
            <a:extLst>
              <a:ext uri="{FF2B5EF4-FFF2-40B4-BE49-F238E27FC236}">
                <a16:creationId xmlns:a16="http://schemas.microsoft.com/office/drawing/2014/main" id="{C42060D9-698B-4D69-96FB-363058B6C0A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6" name="Picture 10" descr="Empire neo assyrien.svg">
            <a:extLst>
              <a:ext uri="{FF2B5EF4-FFF2-40B4-BE49-F238E27FC236}">
                <a16:creationId xmlns:a16="http://schemas.microsoft.com/office/drawing/2014/main" id="{0391547F-9657-4199-B3FC-A80E814E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03477-6C0D-4E77-902B-0BECC143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E3FE48-B576-4F4F-B908-9FFAFF1FB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Znalezione obrazy dla zapytania babilon">
            <a:extLst>
              <a:ext uri="{FF2B5EF4-FFF2-40B4-BE49-F238E27FC236}">
                <a16:creationId xmlns:a16="http://schemas.microsoft.com/office/drawing/2014/main" id="{2C4932ED-42B7-421D-B0F8-F863F6F9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0"/>
            <a:ext cx="788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7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Kobieta i bestia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err="1"/>
              <a:t>Ap</a:t>
            </a:r>
            <a:r>
              <a:rPr lang="pl-PL" sz="3200" b="1" dirty="0"/>
              <a:t> 17</a:t>
            </a:r>
          </a:p>
        </p:txBody>
      </p:sp>
      <p:pic>
        <p:nvPicPr>
          <p:cNvPr id="4" name="Picture 2" descr="Znalezione obrazy dla zapytania kobieta i bestia apokalipsa">
            <a:extLst>
              <a:ext uri="{FF2B5EF4-FFF2-40B4-BE49-F238E27FC236}">
                <a16:creationId xmlns:a16="http://schemas.microsoft.com/office/drawing/2014/main" id="{7B8430D2-1835-461B-A8D1-D7761362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62" y="1987740"/>
            <a:ext cx="4438475" cy="48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6BC324-27F0-4139-BFB9-F3743799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CFC16-9A96-4163-9E8D-03B492B44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persia empire">
            <a:extLst>
              <a:ext uri="{FF2B5EF4-FFF2-40B4-BE49-F238E27FC236}">
                <a16:creationId xmlns:a16="http://schemas.microsoft.com/office/drawing/2014/main" id="{80D6212F-5922-4D1E-AA63-75D84D5D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9485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98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77C54E-9A04-4845-A3C9-694FCFBA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746E42-D8E0-4FC7-8F0A-BE060019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Znalezione obrazy dla zapytania greece empire">
            <a:extLst>
              <a:ext uri="{FF2B5EF4-FFF2-40B4-BE49-F238E27FC236}">
                <a16:creationId xmlns:a16="http://schemas.microsoft.com/office/drawing/2014/main" id="{3E2CCCE4-E8DF-4044-AC09-5540B38F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2192000" cy="6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7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3C572-BC45-4D36-84FA-493775B6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EF432B-D104-4A9A-B77D-47BFF4E8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Znalezione obrazy dla zapytania roman empire">
            <a:extLst>
              <a:ext uri="{FF2B5EF4-FFF2-40B4-BE49-F238E27FC236}">
                <a16:creationId xmlns:a16="http://schemas.microsoft.com/office/drawing/2014/main" id="{5C9B4669-D06D-4B2E-B834-A48EA4A5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0"/>
            <a:ext cx="1128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69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Rzymianie na Kujawach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/>
              <a:t>Możliwe, że przybyli na tereny dzisiejszej Polski, by rekrutować żołnierzy, a także ochraniać </a:t>
            </a:r>
            <a:r>
              <a:rPr lang="pl-PL" dirty="0">
                <a:solidFill>
                  <a:srgbClr val="FFFF00"/>
                </a:solidFill>
              </a:rPr>
              <a:t>szlak bursztynowy</a:t>
            </a:r>
            <a:r>
              <a:rPr lang="pl-PL" dirty="0"/>
              <a:t>.</a:t>
            </a:r>
          </a:p>
          <a:p>
            <a:r>
              <a:rPr lang="pl-PL" dirty="0"/>
              <a:t>Szczególnie dużo znalezionych na </a:t>
            </a:r>
            <a:r>
              <a:rPr lang="pl-PL" dirty="0">
                <a:solidFill>
                  <a:srgbClr val="FFFF00"/>
                </a:solidFill>
              </a:rPr>
              <a:t>Kujawach</a:t>
            </a:r>
            <a:r>
              <a:rPr lang="pl-PL" dirty="0"/>
              <a:t> zabytków przypada na IV wiek i początek V wieku. Armia rzymska była wówczas zbarbaryzowana. Germanie robili w armii rzymskiej wielkie kariery, często dochodząc do najwyższych rang.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026" name="Picture 2" descr="Okucia rzymskie znalezione na Kujawach. Fot. Marcin Rudnicki">
            <a:extLst>
              <a:ext uri="{FF2B5EF4-FFF2-40B4-BE49-F238E27FC236}">
                <a16:creationId xmlns:a16="http://schemas.microsoft.com/office/drawing/2014/main" id="{05FEA7C3-9993-4238-81DB-B6081861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24" y="3638726"/>
            <a:ext cx="4007141" cy="30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34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Sąd nad Babilonem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err="1"/>
              <a:t>Ap</a:t>
            </a:r>
            <a:r>
              <a:rPr lang="pl-PL" sz="3200" b="1" dirty="0"/>
              <a:t> 18</a:t>
            </a:r>
          </a:p>
        </p:txBody>
      </p:sp>
      <p:pic>
        <p:nvPicPr>
          <p:cNvPr id="2050" name="Picture 2" descr="Znalezione obrazy dla zapytania babilon">
            <a:extLst>
              <a:ext uri="{FF2B5EF4-FFF2-40B4-BE49-F238E27FC236}">
                <a16:creationId xmlns:a16="http://schemas.microsoft.com/office/drawing/2014/main" id="{6C951995-1444-4BB7-A1C1-E6B3B0B5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25" y="2157238"/>
            <a:ext cx="59245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54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Potem ujrzałem innego anioła,  który zstępował z nieba. Miał wielką władzę i ziemia napełniła się </a:t>
            </a:r>
            <a:r>
              <a:rPr lang="pl-PL" dirty="0">
                <a:solidFill>
                  <a:srgbClr val="FAAF00"/>
                </a:solidFill>
              </a:rPr>
              <a:t>światłem bijącym od jego chwały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Zawołał on potężnym głosem: „</a:t>
            </a:r>
            <a:r>
              <a:rPr lang="pl-PL" dirty="0">
                <a:solidFill>
                  <a:srgbClr val="FF7C80"/>
                </a:solidFill>
              </a:rPr>
              <a:t>Runęła, runęła wielka Babilonia!  Stała się gniazdem demonów,  więzieniem wszystkich duchów nieczystych</a:t>
            </a:r>
            <a:r>
              <a:rPr lang="pl-PL" dirty="0"/>
              <a:t>, więzieniem wszelkiego nieczystego ptactwa, więzieniem wszelkich nieczystych i obrzydliwych zwierząt.</a:t>
            </a:r>
          </a:p>
          <a:p>
            <a:pPr marL="0" indent="0">
              <a:buNone/>
            </a:pPr>
            <a:r>
              <a:rPr lang="pl-PL" dirty="0"/>
              <a:t>Bo wszystkie narody upiły się odurzającym winem jej rozpusty, królowie ziemscy uprawiali z nią nierząd, a handlarze ziemscy wzbogacili się dzięki jej wielkiemu przepychowi”.</a:t>
            </a:r>
          </a:p>
          <a:p>
            <a:pPr marL="0" indent="0">
              <a:buNone/>
            </a:pPr>
            <a:r>
              <a:rPr lang="pl-PL" dirty="0"/>
              <a:t>Usłyszałem też inny głos  mówiący z nieba: „</a:t>
            </a:r>
            <a:r>
              <a:rPr lang="pl-PL" dirty="0">
                <a:solidFill>
                  <a:srgbClr val="92D050"/>
                </a:solidFill>
              </a:rPr>
              <a:t>Wyjdź z niej, mój ludu</a:t>
            </a:r>
            <a:r>
              <a:rPr lang="pl-PL" dirty="0"/>
              <a:t>, abyś nie uczestniczył w jej grzechach  i nie zaraził się jej plagami,</a:t>
            </a:r>
          </a:p>
          <a:p>
            <a:pPr marL="0" indent="0">
              <a:buNone/>
            </a:pPr>
            <a:r>
              <a:rPr lang="pl-PL" dirty="0"/>
              <a:t>bo jej grzechy złączone razem sięgają aż do nieba i Bóg pamięta jej występki.</a:t>
            </a:r>
          </a:p>
        </p:txBody>
      </p:sp>
    </p:spTree>
    <p:extLst>
      <p:ext uri="{BB962C8B-B14F-4D97-AF65-F5344CB8AC3E}">
        <p14:creationId xmlns:p14="http://schemas.microsoft.com/office/powerpoint/2010/main" val="120007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Oddajcie jej tak, jak ona wam dawała, za jej czyny odpłaćcie dwukrotnie. Do kielicha, w którym przygotowała wino, nalejcie jej podwójnie.</a:t>
            </a:r>
          </a:p>
          <a:p>
            <a:pPr marL="0" indent="0">
              <a:buNone/>
            </a:pPr>
            <a:r>
              <a:rPr lang="pl-PL" dirty="0"/>
              <a:t>Ile zdobyła sobie sławy i przepychu, tyle dajcie jej udręki i bólu. Bo mówi w swoim sercu:  «Siedzę jak królowa, nie jestem wdową i bólu nie doznam».</a:t>
            </a:r>
          </a:p>
          <a:p>
            <a:pPr marL="0" indent="0">
              <a:buNone/>
            </a:pPr>
            <a:r>
              <a:rPr lang="pl-PL" dirty="0"/>
              <a:t>Dlatego w jednym dniu dosięgną ją plagi: </a:t>
            </a:r>
            <a:r>
              <a:rPr lang="pl-PL" dirty="0">
                <a:solidFill>
                  <a:srgbClr val="FF7C80"/>
                </a:solidFill>
              </a:rPr>
              <a:t>śmierć, ból i głód</a:t>
            </a:r>
            <a:r>
              <a:rPr lang="pl-PL" dirty="0"/>
              <a:t>. Zostanie spalona ogniem, gdyż potężny jest Pan Bóg, który ją osądził.</a:t>
            </a:r>
          </a:p>
          <a:p>
            <a:pPr marL="0" indent="0">
              <a:buNone/>
            </a:pPr>
            <a:r>
              <a:rPr lang="pl-PL" dirty="0"/>
              <a:t>Wówczas królowie ziemscy, którzy żyli z nią rozpustnie i w przepychu, będą nad nią płakać i lamentować, patrząc na dym jej pożaru.</a:t>
            </a:r>
          </a:p>
          <a:p>
            <a:pPr marL="0" indent="0">
              <a:buNone/>
            </a:pPr>
            <a:r>
              <a:rPr lang="pl-PL" dirty="0"/>
              <a:t>Będą trzymać się od niej z daleka, bojąc się jej udręki, i powiedzą: «Biada, biada tobie, miasto wielkie, Babilonio, miasto potężne, bo w jednej godzinie wykonano na tobie wyrok!».</a:t>
            </a:r>
          </a:p>
          <a:p>
            <a:pPr marL="0" indent="0">
              <a:buNone/>
            </a:pPr>
            <a:r>
              <a:rPr lang="pl-PL" dirty="0">
                <a:solidFill>
                  <a:srgbClr val="FF7C80"/>
                </a:solidFill>
              </a:rPr>
              <a:t>Handlarze ziemscy płaczą i ubolewają z jej powodu, gdyż nikt już nie kupuje ich towaru:</a:t>
            </a:r>
          </a:p>
          <a:p>
            <a:pPr marL="0" indent="0">
              <a:buNone/>
            </a:pPr>
            <a:r>
              <a:rPr lang="pl-PL" dirty="0"/>
              <a:t>złota, srebra, drogocennych kamieni, pereł, bisioru, purpury, jedwabiu, szkarłatu, różnorodnego pachnącego drewna, różnych wyrobów z kości słoniowej, różnych przedmiotów z drogocennego drewna, brązu, żelaza i marmuru,</a:t>
            </a:r>
          </a:p>
          <a:p>
            <a:pPr marL="0" indent="0">
              <a:buNone/>
            </a:pPr>
            <a:r>
              <a:rPr lang="pl-PL" dirty="0"/>
              <a:t>a także cynamonu, </a:t>
            </a:r>
            <a:r>
              <a:rPr lang="pl-PL" dirty="0" err="1"/>
              <a:t>amomumu</a:t>
            </a:r>
            <a:r>
              <a:rPr lang="pl-PL" dirty="0"/>
              <a:t>, perfum, mirry, kadzidła, wina, oliwy, znakomitej mąki, zboża, bydła, owiec, koni, powozów, ciał i dusz ludzkich.</a:t>
            </a:r>
          </a:p>
          <a:p>
            <a:pPr marL="0" indent="0">
              <a:buNone/>
            </a:pPr>
            <a:r>
              <a:rPr lang="pl-PL" dirty="0"/>
              <a:t>Owoce – pożądanie twej duszy  opuściły ciebie. Wszelkie smakołyki i delicje przepadły dla ciebie. Już nigdy ich nie znajdziesz.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163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Handlujący tymi rzeczami, którzy bogacili się w tym mieście, trzymają się z daleka, bojąc się jego udręki. Płaczą i ubolewają,</a:t>
            </a:r>
          </a:p>
          <a:p>
            <a:pPr marL="0" indent="0">
              <a:buNone/>
            </a:pPr>
            <a:r>
              <a:rPr lang="pl-PL" dirty="0"/>
              <a:t>mówiąc: «Biada, biada tobie, wielkie miasto, okryte bisiorem, purpurą i szkarłatem, wystrojone w złoto, drogocenne kamienie i perły.</a:t>
            </a:r>
          </a:p>
          <a:p>
            <a:pPr marL="0" indent="0">
              <a:buNone/>
            </a:pPr>
            <a:r>
              <a:rPr lang="pl-PL" dirty="0">
                <a:solidFill>
                  <a:srgbClr val="FF7C80"/>
                </a:solidFill>
              </a:rPr>
              <a:t>Otóż w ciągu jednej godziny spustoszono to bogactwo</a:t>
            </a:r>
            <a:r>
              <a:rPr lang="pl-PL" dirty="0"/>
              <a:t>». Każdy sternik i każdy podróżnik, żeglarze i ci, którzy pracują na morzu, zatrzymali się z daleka,</a:t>
            </a:r>
          </a:p>
          <a:p>
            <a:pPr marL="0" indent="0">
              <a:buNone/>
            </a:pPr>
            <a:r>
              <a:rPr lang="pl-PL" dirty="0"/>
              <a:t>widząc dym jego pożaru, i wołali: «Które miasto podobne do tego wielkiego miasta?».</a:t>
            </a:r>
          </a:p>
          <a:p>
            <a:pPr marL="0" indent="0">
              <a:buNone/>
            </a:pPr>
            <a:r>
              <a:rPr lang="pl-PL" dirty="0">
                <a:solidFill>
                  <a:srgbClr val="FAAF00"/>
                </a:solidFill>
              </a:rPr>
              <a:t>Posypali też sobie głowy popiołem i płacząc, ubolewali i wołali</a:t>
            </a:r>
            <a:r>
              <a:rPr lang="pl-PL" dirty="0"/>
              <a:t>: «Biada, biada wielkiemu miastu, w którym wszyscy właściciele statków morskich wzbogacili się jego drożyzną. Otóż w ciągu jednej godziny zostało spustoszone».</a:t>
            </a:r>
          </a:p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Raduj się z jego powodu, niebo oraz święci,  apostołowie  i prorocy,  bo za waszą krzywdę Bóg je osądził!”.</a:t>
            </a:r>
          </a:p>
          <a:p>
            <a:pPr marL="0" indent="0">
              <a:buNone/>
            </a:pPr>
            <a:r>
              <a:rPr lang="pl-PL" dirty="0"/>
              <a:t>Następnie jeden potężny anioł podniósł </a:t>
            </a:r>
            <a:r>
              <a:rPr lang="pl-PL" dirty="0">
                <a:solidFill>
                  <a:srgbClr val="FAAF00"/>
                </a:solidFill>
              </a:rPr>
              <a:t>kamień podobny do wielkiego młyńskiego kamienia</a:t>
            </a:r>
            <a:r>
              <a:rPr lang="pl-PL" dirty="0"/>
              <a:t> i wrzucił go do morza, mówiąc: „Tak gwałtownie zostanie zrzucona Babilonia, wielkie miasto, i już go nie będzie.</a:t>
            </a:r>
          </a:p>
          <a:p>
            <a:pPr marL="0" indent="0">
              <a:buNone/>
            </a:pPr>
            <a:r>
              <a:rPr lang="pl-PL" dirty="0"/>
              <a:t>Już nie usłyszy się u ciebie głosu harfiarzy, śpiewaków, flecistów i trębaczy. Już się nie znajdzie u ciebie żaden rzemieślnik jakiegokolwiek zawodu. Już nie usłyszy się u ciebie stukotu młyńskiego kamienia.</a:t>
            </a:r>
          </a:p>
          <a:p>
            <a:pPr marL="0" indent="0">
              <a:buNone/>
            </a:pPr>
            <a:r>
              <a:rPr lang="pl-PL" dirty="0"/>
              <a:t>Już nie rozbłyśnie u ciebie światło lampy. Już nie usłyszy się u ciebie głosu oblubieńca i oblubienicy. Bo twoi handlarze byli panami ziemi, twymi czarami zostały otumanione wszystkie narody.</a:t>
            </a:r>
          </a:p>
          <a:p>
            <a:pPr marL="0" indent="0">
              <a:buNone/>
            </a:pPr>
            <a:r>
              <a:rPr lang="pl-PL" dirty="0">
                <a:solidFill>
                  <a:srgbClr val="FAAF00"/>
                </a:solidFill>
              </a:rPr>
              <a:t>Znaleziono na tobie krew  proroków i świętych, i wszystkich zabitych na ziemi”.</a:t>
            </a:r>
          </a:p>
        </p:txBody>
      </p:sp>
    </p:spTree>
    <p:extLst>
      <p:ext uri="{BB962C8B-B14F-4D97-AF65-F5344CB8AC3E}">
        <p14:creationId xmlns:p14="http://schemas.microsoft.com/office/powerpoint/2010/main" val="1639517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2DD75-03B3-445D-892E-0A4ACE49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FE81D-637C-427B-BBA4-2FE58F0B3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babilon">
            <a:extLst>
              <a:ext uri="{FF2B5EF4-FFF2-40B4-BE49-F238E27FC236}">
                <a16:creationId xmlns:a16="http://schemas.microsoft.com/office/drawing/2014/main" id="{D5660019-31F5-485B-8124-BCDF5EEF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7175"/>
            <a:ext cx="9525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03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Upadły Babilon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Słowa upadł, upadł , wskazują na całkowity i pewny upadek Babilonu. Podobnych słów użył Izajasz w odniesieniu do starożytnej Babilonii (zob. Iz 21,9). </a:t>
            </a:r>
          </a:p>
          <a:p>
            <a:r>
              <a:rPr lang="pl-PL" dirty="0">
                <a:solidFill>
                  <a:schemeClr val="tx1"/>
                </a:solidFill>
              </a:rPr>
              <a:t>Jan stosuje starotestamentowy opis losu dawnej Babilonii, by przedstawić klęskę odstępczego systemu religijnego w czasie końca. Według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18,3 Babilon został osądzony w trzech aspektach:</a:t>
            </a:r>
            <a:endParaRPr lang="pl-PL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1D8D3C-EB02-4CEB-9FA7-840C9105E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875095"/>
              </p:ext>
            </p:extLst>
          </p:nvPr>
        </p:nvGraphicFramePr>
        <p:xfrm>
          <a:off x="2032000" y="4244829"/>
          <a:ext cx="8128000" cy="189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96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9391"/>
            <a:ext cx="10131425" cy="66105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Następnie wyszedł jeden z siedmiu aniołów,  którzy trzymali siedem czasz i zwrócił się do mnie, mówiąc: „Chodź, pokażę ci </a:t>
            </a:r>
            <a:r>
              <a:rPr lang="pl-PL" dirty="0">
                <a:solidFill>
                  <a:srgbClr val="FF7C80"/>
                </a:solidFill>
              </a:rPr>
              <a:t>sąd nad wielką nierządnicą</a:t>
            </a:r>
            <a:r>
              <a:rPr lang="pl-PL" dirty="0"/>
              <a:t>, która siedzi nad wielkimi wodami.</a:t>
            </a:r>
          </a:p>
          <a:p>
            <a:pPr marL="0" indent="0">
              <a:buNone/>
            </a:pPr>
            <a:r>
              <a:rPr lang="pl-PL" dirty="0"/>
              <a:t>Królowie ziemi uprawiali z nią </a:t>
            </a:r>
            <a:r>
              <a:rPr lang="pl-PL" dirty="0">
                <a:solidFill>
                  <a:srgbClr val="FF7C80"/>
                </a:solidFill>
              </a:rPr>
              <a:t>rozpustę</a:t>
            </a:r>
            <a:r>
              <a:rPr lang="pl-PL" dirty="0"/>
              <a:t>, a mieszkańcy ziemi upili się winem jej </a:t>
            </a:r>
            <a:r>
              <a:rPr lang="pl-PL" dirty="0">
                <a:solidFill>
                  <a:srgbClr val="FF7C80"/>
                </a:solidFill>
              </a:rPr>
              <a:t>nierządu</a:t>
            </a:r>
            <a:r>
              <a:rPr lang="pl-PL" dirty="0"/>
              <a:t>”. Anioł przeniósł mnie w duchu na pustynię i ujrzałem kobietę, która siedziała na szkarłatnej Bestii. Bestia miała siedem łbów i dziesięć rogów, a na ciele pełno bluźnierczych imion.</a:t>
            </a:r>
          </a:p>
          <a:p>
            <a:pPr marL="0" indent="0">
              <a:buNone/>
            </a:pPr>
            <a:r>
              <a:rPr lang="pl-PL" dirty="0"/>
              <a:t>Kobieta zaś była ubrana w purpurę i szkarłat. Ozdobiona złotem, drogocennymi kamieniami i perłami, trzymała w ręku złotą czaszę wypełnioną ohydą i plugastwem swego nierządu.</a:t>
            </a:r>
          </a:p>
          <a:p>
            <a:pPr marL="0" indent="0">
              <a:buNone/>
            </a:pPr>
            <a:r>
              <a:rPr lang="pl-PL" dirty="0"/>
              <a:t>Na czole miała wypisane imię-tajemnicę: </a:t>
            </a:r>
            <a:r>
              <a:rPr lang="pl-PL" dirty="0">
                <a:solidFill>
                  <a:srgbClr val="FF7C80"/>
                </a:solidFill>
              </a:rPr>
              <a:t>wielka Babilonia,  matka nierządu i ohydy ziemi.</a:t>
            </a:r>
          </a:p>
          <a:p>
            <a:pPr marL="0" indent="0">
              <a:buNone/>
            </a:pPr>
            <a:r>
              <a:rPr lang="pl-PL" dirty="0"/>
              <a:t>Zobaczyłem, że kobieta upiła się krwią  świętych  i krwią świadków Jezusa, a widząc to, ogromnie się zdziwiłem.</a:t>
            </a:r>
          </a:p>
          <a:p>
            <a:pPr marL="0" indent="0">
              <a:buNone/>
            </a:pPr>
            <a:r>
              <a:rPr lang="pl-PL" dirty="0"/>
              <a:t>Wówczas anioł powiedział do mnie: „</a:t>
            </a:r>
            <a:r>
              <a:rPr lang="pl-PL" dirty="0">
                <a:solidFill>
                  <a:srgbClr val="92D050"/>
                </a:solidFill>
              </a:rPr>
              <a:t>Czemu się dziwisz? </a:t>
            </a:r>
            <a:r>
              <a:rPr lang="pl-PL" dirty="0"/>
              <a:t>Wyjawię ci tajemnicę kobiety oraz siedmiogłowej i dziesięciorożnej bestii, na której ona siedzi.</a:t>
            </a:r>
          </a:p>
        </p:txBody>
      </p:sp>
    </p:spTree>
    <p:extLst>
      <p:ext uri="{BB962C8B-B14F-4D97-AF65-F5344CB8AC3E}">
        <p14:creationId xmlns:p14="http://schemas.microsoft.com/office/powerpoint/2010/main" val="31777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7FFA1-C4CB-401B-BC0A-30935134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88C9D8-78AC-4F35-AC3A-822D9762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babilon">
            <a:extLst>
              <a:ext uri="{FF2B5EF4-FFF2-40B4-BE49-F238E27FC236}">
                <a16:creationId xmlns:a16="http://schemas.microsoft.com/office/drawing/2014/main" id="{D0AA993F-27BC-4791-A6F8-FDB0F745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185863"/>
            <a:ext cx="761047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13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Babilon – nowa Sodoma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Zanim Babilon zostanie osądzony, </a:t>
            </a:r>
            <a:r>
              <a:rPr lang="pl-PL" dirty="0">
                <a:solidFill>
                  <a:srgbClr val="FFFF00"/>
                </a:solidFill>
              </a:rPr>
              <a:t>głos z nieba </a:t>
            </a:r>
            <a:r>
              <a:rPr lang="pl-PL" dirty="0">
                <a:solidFill>
                  <a:schemeClr val="tx1"/>
                </a:solidFill>
              </a:rPr>
              <a:t>zwraca się do ludu Bożego przebywającego jeszcze w Babilonie. Wielu szczerych i bogobojnych ludzi znajduje się wciąż z różnych powodów w Babilonie. </a:t>
            </a:r>
          </a:p>
          <a:p>
            <a:r>
              <a:rPr lang="pl-PL" dirty="0">
                <a:solidFill>
                  <a:schemeClr val="tx1"/>
                </a:solidFill>
              </a:rPr>
              <a:t>Ich sytuacja przypomina </a:t>
            </a:r>
            <a:r>
              <a:rPr lang="pl-PL" dirty="0">
                <a:solidFill>
                  <a:srgbClr val="FAAF00"/>
                </a:solidFill>
              </a:rPr>
              <a:t>sytuację Lota w Sodomie</a:t>
            </a:r>
            <a:r>
              <a:rPr lang="pl-PL" dirty="0">
                <a:solidFill>
                  <a:schemeClr val="tx1"/>
                </a:solidFill>
              </a:rPr>
              <a:t>. Choć Lot nie uczestniczył w grzechach mieszkańców Sodomy, to jednak identyfikował się z Sodomą.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22" name="Picture 2" descr="Znalezione obrazy dla zapytania sodoma">
            <a:extLst>
              <a:ext uri="{FF2B5EF4-FFF2-40B4-BE49-F238E27FC236}">
                <a16:creationId xmlns:a16="http://schemas.microsoft.com/office/drawing/2014/main" id="{ADAFD237-47D2-488E-A04B-AD5112E6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619500"/>
            <a:ext cx="57531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282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10 królów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Upadek Babilonu powoduje wielki smutek tych, którzy dla osobistych korzyści i zysków współdziałali z tym systemem religijnym w czasie końca. </a:t>
            </a:r>
          </a:p>
          <a:p>
            <a:r>
              <a:rPr lang="pl-PL" dirty="0">
                <a:solidFill>
                  <a:schemeClr val="tx1"/>
                </a:solidFill>
              </a:rPr>
              <a:t>Reszta rozdziału jest poświęcona opisowi </a:t>
            </a:r>
            <a:r>
              <a:rPr lang="pl-PL" dirty="0">
                <a:solidFill>
                  <a:srgbClr val="FFC000"/>
                </a:solidFill>
              </a:rPr>
              <a:t>trzech lamentacji </a:t>
            </a:r>
            <a:r>
              <a:rPr lang="pl-PL" dirty="0">
                <a:solidFill>
                  <a:schemeClr val="tx1"/>
                </a:solidFill>
              </a:rPr>
              <a:t>tych, którzy ponieśli osobiste straty wskutek upadku Babilonu. </a:t>
            </a:r>
          </a:p>
          <a:p>
            <a:r>
              <a:rPr lang="pl-PL" dirty="0">
                <a:solidFill>
                  <a:schemeClr val="tx1"/>
                </a:solidFill>
              </a:rPr>
              <a:t>Są one wyrażone w </a:t>
            </a:r>
            <a:r>
              <a:rPr lang="pl-PL" dirty="0">
                <a:solidFill>
                  <a:srgbClr val="FFC000"/>
                </a:solidFill>
              </a:rPr>
              <a:t>formie starożytnych pieśni żałobnych</a:t>
            </a:r>
            <a:r>
              <a:rPr lang="pl-PL" dirty="0">
                <a:solidFill>
                  <a:schemeClr val="tx1"/>
                </a:solidFill>
              </a:rPr>
              <a:t>. Każda z nich zaczyna się słowami: Biada, biada, miasto wielkie , a kończy się słowami: W jednej godzinie… .Te lamentacje kończą się wezwaniem nieba i wiernych Bożych do radowania się ze zniszczenia Babilonu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18,20). 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B59778-FDD7-4E56-B27E-D2C94F9AE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705414"/>
              </p:ext>
            </p:extLst>
          </p:nvPr>
        </p:nvGraphicFramePr>
        <p:xfrm>
          <a:off x="1950907" y="5513977"/>
          <a:ext cx="8128000" cy="113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376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792C4-3D87-4D20-BF64-A98E5A198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41C8FF-3D65-4BBE-8055-9855DFC46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Znalezione obrazy dla zapytania okrÄty rzymskie">
            <a:extLst>
              <a:ext uri="{FF2B5EF4-FFF2-40B4-BE49-F238E27FC236}">
                <a16:creationId xmlns:a16="http://schemas.microsoft.com/office/drawing/2014/main" id="{3DB936D5-0636-4EC6-ADE3-DABFF34D5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0"/>
            <a:ext cx="10334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96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5635CD-9AE5-4F7F-B11B-CF87453F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3EDE87-80BF-464B-88E8-E8E6352F8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rzym antyczny">
            <a:extLst>
              <a:ext uri="{FF2B5EF4-FFF2-40B4-BE49-F238E27FC236}">
                <a16:creationId xmlns:a16="http://schemas.microsoft.com/office/drawing/2014/main" id="{9604CC44-231A-44AE-8041-D664B8A03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85825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92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82DF50-A7A7-4A55-902F-5000E291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898445-E504-4235-9EA5-E62CF5572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Znalezione obrazy dla zapytania rzym antyczny">
            <a:extLst>
              <a:ext uri="{FF2B5EF4-FFF2-40B4-BE49-F238E27FC236}">
                <a16:creationId xmlns:a16="http://schemas.microsoft.com/office/drawing/2014/main" id="{2EB174B2-4C40-4611-AA85-7B5AB18B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9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Bestia, którą widziałeś była, lecz jej nie ma. A gdy wyjdzie z otchłani, pójdzie na zatracenie. Mieszkańcy ziemi, których imię nie zostało zapisane od początku świata w księdze życia, zdziwią się, patrząc na bestię, która była, której nie ma i która pojawi się znowu.</a:t>
            </a:r>
          </a:p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Tu potrzebny jest mądry umysł. Siedem łbów to siedem gór, na których rozsiadła się kobieta.</a:t>
            </a:r>
          </a:p>
          <a:p>
            <a:pPr marL="0" indent="0">
              <a:buNone/>
            </a:pPr>
            <a:r>
              <a:rPr lang="pl-PL" dirty="0"/>
              <a:t>Jest również siedmiu królów: </a:t>
            </a:r>
            <a:r>
              <a:rPr lang="pl-PL" dirty="0">
                <a:solidFill>
                  <a:srgbClr val="FAAF00"/>
                </a:solidFill>
              </a:rPr>
              <a:t>pięciu zginęło, jeden żyje, inny jeszcze nie nadszedł, ale kiedy nadejdzie, krótko pozostanie.</a:t>
            </a:r>
          </a:p>
          <a:p>
            <a:pPr marL="0" indent="0">
              <a:buNone/>
            </a:pPr>
            <a:r>
              <a:rPr lang="pl-PL" dirty="0"/>
              <a:t>Bestia, która była, a której nie ma, ona sama jest </a:t>
            </a:r>
            <a:r>
              <a:rPr lang="pl-PL" dirty="0">
                <a:solidFill>
                  <a:srgbClr val="FF7C80"/>
                </a:solidFill>
              </a:rPr>
              <a:t>ósmym królem</a:t>
            </a:r>
            <a:r>
              <a:rPr lang="pl-PL" dirty="0"/>
              <a:t>. Należy do tych siedmiu i idzie na zatracenie.</a:t>
            </a:r>
          </a:p>
          <a:p>
            <a:pPr marL="0" indent="0">
              <a:buNone/>
            </a:pPr>
            <a:r>
              <a:rPr lang="pl-PL" dirty="0"/>
              <a:t>Natomiast dziesięć rogów, które widziałeś, to </a:t>
            </a:r>
            <a:r>
              <a:rPr lang="pl-PL" dirty="0">
                <a:solidFill>
                  <a:srgbClr val="FAAF00"/>
                </a:solidFill>
              </a:rPr>
              <a:t>dziesięciu królów</a:t>
            </a:r>
            <a:r>
              <a:rPr lang="pl-PL" dirty="0"/>
              <a:t>, którzy nie otrzymali jeszcze królestwa, ale razem z bestią mają na jedną godzinę władzę taką jak królowie.</a:t>
            </a:r>
          </a:p>
          <a:p>
            <a:pPr marL="0" indent="0">
              <a:buNone/>
            </a:pPr>
            <a:r>
              <a:rPr lang="pl-PL" dirty="0"/>
              <a:t>Tych dziesięciu zamierza jedno: oddać swoją moc i władzę bestii.</a:t>
            </a:r>
          </a:p>
        </p:txBody>
      </p:sp>
    </p:spTree>
    <p:extLst>
      <p:ext uri="{BB962C8B-B14F-4D97-AF65-F5344CB8AC3E}">
        <p14:creationId xmlns:p14="http://schemas.microsoft.com/office/powerpoint/2010/main" val="177695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03339"/>
            <a:ext cx="10131425" cy="6266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Będą oni walczyć z Barankiem,  ale Baranek ich pokona, gdyż On jest Panem panów i Królem królów. Ci, którzy są z Nim, są powołani, wybrani i wierni”.</a:t>
            </a:r>
          </a:p>
          <a:p>
            <a:pPr marL="0" indent="0">
              <a:buNone/>
            </a:pPr>
            <a:r>
              <a:rPr lang="pl-PL" dirty="0"/>
              <a:t>Powiedział mi także: „</a:t>
            </a:r>
            <a:r>
              <a:rPr lang="pl-PL" dirty="0">
                <a:solidFill>
                  <a:srgbClr val="FAAF00"/>
                </a:solidFill>
              </a:rPr>
              <a:t>Wody</a:t>
            </a:r>
            <a:r>
              <a:rPr lang="pl-PL" dirty="0"/>
              <a:t>, które widziałeś, nad którymi zasiada nierządnica, to ludy i rzesze, narody i języki.</a:t>
            </a:r>
          </a:p>
          <a:p>
            <a:pPr marL="0" indent="0">
              <a:buNone/>
            </a:pPr>
            <a:r>
              <a:rPr lang="pl-PL" dirty="0">
                <a:solidFill>
                  <a:srgbClr val="FAAF00"/>
                </a:solidFill>
              </a:rPr>
              <a:t>Dziesięć rogów</a:t>
            </a:r>
            <a:r>
              <a:rPr lang="pl-PL" dirty="0"/>
              <a:t>, które widziałeś, oraz bestia znienawidzą nierządnicę, ogołocą ją i pozostawią nagą. Będą jedli jej ciało i spalą ją w ogniu.</a:t>
            </a:r>
          </a:p>
          <a:p>
            <a:pPr marL="0" indent="0">
              <a:buNone/>
            </a:pPr>
            <a:r>
              <a:rPr lang="pl-PL" dirty="0"/>
              <a:t>Bóg bowiem pobudził ich serca,  aby wypełnili Jego zamiary. Mieli wypełnić jeden zamiar: oddać bestii swoje panowanie, aż spełnią się słowa Boga.</a:t>
            </a:r>
          </a:p>
          <a:p>
            <a:pPr marL="0" indent="0">
              <a:buNone/>
            </a:pPr>
            <a:r>
              <a:rPr lang="pl-PL" dirty="0"/>
              <a:t>Natomiast kobieta, którą widziałeś, to </a:t>
            </a:r>
            <a:r>
              <a:rPr lang="pl-PL" dirty="0">
                <a:solidFill>
                  <a:srgbClr val="FAAF00"/>
                </a:solidFill>
              </a:rPr>
              <a:t>wielkie miasto </a:t>
            </a:r>
            <a:r>
              <a:rPr lang="pl-PL" dirty="0"/>
              <a:t>królujące nad królestwami ziemi”.</a:t>
            </a:r>
          </a:p>
        </p:txBody>
      </p:sp>
    </p:spTree>
    <p:extLst>
      <p:ext uri="{BB962C8B-B14F-4D97-AF65-F5344CB8AC3E}">
        <p14:creationId xmlns:p14="http://schemas.microsoft.com/office/powerpoint/2010/main" val="5868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D70AF-79FA-43DD-8DAA-165A40B4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58FE69-C8B3-4B35-A9D7-82FBFABB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kobieta i bestia apokalipsa">
            <a:extLst>
              <a:ext uri="{FF2B5EF4-FFF2-40B4-BE49-F238E27FC236}">
                <a16:creationId xmlns:a16="http://schemas.microsoft.com/office/drawing/2014/main" id="{E9E9869B-157B-48BC-B0EF-D90565B4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0"/>
            <a:ext cx="5081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4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Babilon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85000" lnSpcReduction="20000"/>
          </a:bodyPr>
          <a:lstStyle/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Babilon oznacza „krótkotrwałą koalicję </a:t>
            </a:r>
            <a:r>
              <a:rPr lang="pl-PL" dirty="0">
                <a:solidFill>
                  <a:srgbClr val="FAAF00"/>
                </a:solidFill>
              </a:rPr>
              <a:t>smoka, bestii i fałszywego proroka</a:t>
            </a:r>
            <a:r>
              <a:rPr lang="pl-PL" dirty="0">
                <a:solidFill>
                  <a:schemeClr val="tx1"/>
                </a:solidFill>
              </a:rPr>
              <a:t>. W czasie końca łączą się w zwodzeniu i stosowaniu przymusu</a:t>
            </a:r>
          </a:p>
          <a:p>
            <a:r>
              <a:rPr lang="pl-PL" dirty="0">
                <a:solidFill>
                  <a:schemeClr val="tx1"/>
                </a:solidFill>
              </a:rPr>
              <a:t>Córki Babilonu to </a:t>
            </a:r>
            <a:r>
              <a:rPr lang="pl-PL" dirty="0">
                <a:solidFill>
                  <a:srgbClr val="FFFF00"/>
                </a:solidFill>
              </a:rPr>
              <a:t>światowe siły religijn</a:t>
            </a:r>
            <a:r>
              <a:rPr lang="pl-PL" dirty="0">
                <a:solidFill>
                  <a:schemeClr val="tx1"/>
                </a:solidFill>
              </a:rPr>
              <a:t>e, które zjednoczą się z szatańską trójcą, tworząc konfederację religijną w ostatnich dniach historii świata. </a:t>
            </a:r>
          </a:p>
          <a:p>
            <a:r>
              <a:rPr lang="pl-PL" dirty="0">
                <a:solidFill>
                  <a:srgbClr val="FFFF00"/>
                </a:solidFill>
              </a:rPr>
              <a:t>Eschatologiczna unia władz religijnych</a:t>
            </a:r>
          </a:p>
          <a:p>
            <a:r>
              <a:rPr lang="pl-PL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Chrześcijaństwo 33,43%</a:t>
            </a:r>
          </a:p>
          <a:p>
            <a:r>
              <a:rPr lang="pl-PL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 24,35%</a:t>
            </a:r>
          </a:p>
          <a:p>
            <a:r>
              <a:rPr lang="pl-PL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Hinduizm 13,78%</a:t>
            </a:r>
          </a:p>
          <a:p>
            <a:r>
              <a:rPr lang="pl-PL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Buddyzm 7,13%</a:t>
            </a:r>
          </a:p>
          <a:p>
            <a:r>
              <a:rPr lang="pl-PL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Sikhizm 0,36%</a:t>
            </a:r>
          </a:p>
          <a:p>
            <a:r>
              <a:rPr lang="pl-PL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Judaizm 0,21%</a:t>
            </a:r>
          </a:p>
          <a:p>
            <a:r>
              <a:rPr lang="pl-PL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Bahaizm 0,11%</a:t>
            </a:r>
          </a:p>
          <a:p>
            <a:r>
              <a:rPr lang="pl-PL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bezwyznaniowi 9,42%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Nowe ruchy religijne: </a:t>
            </a:r>
            <a:r>
              <a:rPr lang="pl-PL" sz="4400" dirty="0">
                <a:solidFill>
                  <a:schemeClr val="tx1"/>
                </a:solidFill>
              </a:rPr>
              <a:t>Wrota niebios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początek lat siedemdziesiątych XX wieku w </a:t>
            </a:r>
            <a:r>
              <a:rPr lang="pl-PL" dirty="0">
                <a:solidFill>
                  <a:srgbClr val="FFFF00"/>
                </a:solidFill>
              </a:rPr>
              <a:t>San Diego </a:t>
            </a:r>
            <a:r>
              <a:rPr lang="pl-PL" dirty="0">
                <a:solidFill>
                  <a:schemeClr val="tx1"/>
                </a:solidFill>
              </a:rPr>
              <a:t>w Kalifornii </a:t>
            </a:r>
          </a:p>
          <a:p>
            <a:r>
              <a:rPr lang="pl-PL" dirty="0">
                <a:solidFill>
                  <a:srgbClr val="FFFF00"/>
                </a:solidFill>
              </a:rPr>
              <a:t>Marshalla </a:t>
            </a:r>
            <a:r>
              <a:rPr lang="pl-PL" dirty="0" err="1">
                <a:solidFill>
                  <a:srgbClr val="FFFF00"/>
                </a:solidFill>
              </a:rPr>
              <a:t>Applewhite’a</a:t>
            </a:r>
            <a:endParaRPr lang="pl-PL" dirty="0">
              <a:solidFill>
                <a:srgbClr val="FFFF00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Kult </a:t>
            </a:r>
            <a:r>
              <a:rPr lang="pl-PL" dirty="0">
                <a:solidFill>
                  <a:srgbClr val="FFFF00"/>
                </a:solidFill>
              </a:rPr>
              <a:t>UFO</a:t>
            </a:r>
          </a:p>
          <a:p>
            <a:r>
              <a:rPr lang="pl-PL" dirty="0">
                <a:solidFill>
                  <a:schemeClr val="tx1"/>
                </a:solidFill>
              </a:rPr>
              <a:t>Przeniosą się do obcego statku kosmicznego, który miałby się rzekomo znajdować za kometą </a:t>
            </a:r>
            <a:r>
              <a:rPr lang="pl-PL" dirty="0" err="1">
                <a:solidFill>
                  <a:schemeClr val="tx1"/>
                </a:solidFill>
              </a:rPr>
              <a:t>Hale'a</a:t>
            </a:r>
            <a:r>
              <a:rPr lang="pl-PL" dirty="0">
                <a:solidFill>
                  <a:schemeClr val="tx1"/>
                </a:solidFill>
              </a:rPr>
              <a:t>-Boppa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Znalezione obrazy dla zapytania wrota niebios sekta">
            <a:extLst>
              <a:ext uri="{FF2B5EF4-FFF2-40B4-BE49-F238E27FC236}">
                <a16:creationId xmlns:a16="http://schemas.microsoft.com/office/drawing/2014/main" id="{2120F5F4-A2F3-49B9-B8DC-74010541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96" y="3930182"/>
            <a:ext cx="4264404" cy="29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f/f8/Comet_Hale-Bopp_Death_Valley.jpg/800px-Comet_Hale-Bopp_Death_Valley.jpg">
            <a:extLst>
              <a:ext uri="{FF2B5EF4-FFF2-40B4-BE49-F238E27FC236}">
                <a16:creationId xmlns:a16="http://schemas.microsoft.com/office/drawing/2014/main" id="{E0238ECD-0742-4011-A463-5F2FD0D2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53886"/>
            <a:ext cx="1651440" cy="25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0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Nowe ruchy religijne: </a:t>
            </a:r>
            <a:r>
              <a:rPr lang="pl-PL" sz="4400" dirty="0">
                <a:solidFill>
                  <a:schemeClr val="tx1"/>
                </a:solidFill>
              </a:rPr>
              <a:t>Świątynia Ludu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Jamesa Jonesa </a:t>
            </a:r>
          </a:p>
          <a:p>
            <a:r>
              <a:rPr lang="pl-PL" dirty="0">
                <a:solidFill>
                  <a:schemeClr val="tx1"/>
                </a:solidFill>
              </a:rPr>
              <a:t>1956 w Indianapolis i przeniesiona w 1965 do Kalifornii. </a:t>
            </a:r>
          </a:p>
          <a:p>
            <a:r>
              <a:rPr lang="pl-PL" dirty="0">
                <a:solidFill>
                  <a:schemeClr val="tx1"/>
                </a:solidFill>
              </a:rPr>
              <a:t>bezwzględny autorytet moralny </a:t>
            </a:r>
            <a:r>
              <a:rPr lang="pl-PL" dirty="0">
                <a:solidFill>
                  <a:srgbClr val="FFFF00"/>
                </a:solidFill>
              </a:rPr>
              <a:t>guru (</a:t>
            </a:r>
            <a:r>
              <a:rPr lang="pl-PL" dirty="0">
                <a:hlinkClick r:id="rId2" tooltip="Pismo dewanagari"/>
              </a:rPr>
              <a:t>dewanagari</a:t>
            </a:r>
            <a:r>
              <a:rPr lang="pl-PL" dirty="0"/>
              <a:t> </a:t>
            </a:r>
            <a:r>
              <a:rPr lang="hi-IN" dirty="0"/>
              <a:t>गुरु)</a:t>
            </a:r>
            <a:endParaRPr lang="pl-PL" dirty="0">
              <a:solidFill>
                <a:srgbClr val="FFFF00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śmierć ponad </a:t>
            </a:r>
            <a:r>
              <a:rPr lang="pl-PL" dirty="0">
                <a:solidFill>
                  <a:srgbClr val="FFFF00"/>
                </a:solidFill>
              </a:rPr>
              <a:t>900 </a:t>
            </a:r>
            <a:r>
              <a:rPr lang="pl-PL" dirty="0">
                <a:solidFill>
                  <a:schemeClr val="tx1"/>
                </a:solidFill>
              </a:rPr>
              <a:t>osób w ośrodku sekty w Gujanie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50" name="Picture 2" descr="Znalezione obrazy dla zapytania ÅwiÄtynia ludu sekta">
            <a:extLst>
              <a:ext uri="{FF2B5EF4-FFF2-40B4-BE49-F238E27FC236}">
                <a16:creationId xmlns:a16="http://schemas.microsoft.com/office/drawing/2014/main" id="{3590ADB6-B797-4FB1-AA66-F43B9867C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82" y="1690688"/>
            <a:ext cx="15430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nalezione obrazy dla zapytania ÅwiÄtynia Ludu">
            <a:extLst>
              <a:ext uri="{FF2B5EF4-FFF2-40B4-BE49-F238E27FC236}">
                <a16:creationId xmlns:a16="http://schemas.microsoft.com/office/drawing/2014/main" id="{3858B564-08BB-40BB-8B24-E791B9F87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47" y="3799708"/>
            <a:ext cx="3199920" cy="268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28452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2323</TotalTime>
  <Words>1949</Words>
  <Application>Microsoft Office PowerPoint</Application>
  <PresentationFormat>Panoramiczny</PresentationFormat>
  <Paragraphs>130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9" baseType="lpstr">
      <vt:lpstr>Arial</vt:lpstr>
      <vt:lpstr>Bahnschrift SemiBold SemiConden</vt:lpstr>
      <vt:lpstr>Corbel</vt:lpstr>
      <vt:lpstr>Głębokość</vt:lpstr>
      <vt:lpstr>APOKALIPSA</vt:lpstr>
      <vt:lpstr>Kobieta i bestia</vt:lpstr>
      <vt:lpstr>Prezentacja programu PowerPoint</vt:lpstr>
      <vt:lpstr>Prezentacja programu PowerPoint</vt:lpstr>
      <vt:lpstr>Prezentacja programu PowerPoint</vt:lpstr>
      <vt:lpstr>Prezentacja programu PowerPoint</vt:lpstr>
      <vt:lpstr>Babilon</vt:lpstr>
      <vt:lpstr>Nowe ruchy religijne: Wrota niebios</vt:lpstr>
      <vt:lpstr>Nowe ruchy religijne: Świątynia Ludu</vt:lpstr>
      <vt:lpstr>Nowe ruchy religijne: Osho</vt:lpstr>
      <vt:lpstr>Nowe ruchy religijne: Najwyższa Prawda</vt:lpstr>
      <vt:lpstr>Nowe ruchy religijne: Cechy</vt:lpstr>
      <vt:lpstr>Zwiedzeni przez Babilon</vt:lpstr>
      <vt:lpstr>Kobieta na szkarłatnej bestii</vt:lpstr>
      <vt:lpstr>Prezentacja programu PowerPoint</vt:lpstr>
      <vt:lpstr>Imperia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Rzymianie na Kujawach</vt:lpstr>
      <vt:lpstr>Sąd nad Babilonem</vt:lpstr>
      <vt:lpstr>Prezentacja programu PowerPoint</vt:lpstr>
      <vt:lpstr>Prezentacja programu PowerPoint</vt:lpstr>
      <vt:lpstr>Prezentacja programu PowerPoint</vt:lpstr>
      <vt:lpstr>Prezentacja programu PowerPoint</vt:lpstr>
      <vt:lpstr>Upadły Babilon</vt:lpstr>
      <vt:lpstr>Prezentacja programu PowerPoint</vt:lpstr>
      <vt:lpstr>Babilon – nowa Sodoma</vt:lpstr>
      <vt:lpstr>10 królów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 Szerszeń</cp:lastModifiedBy>
  <cp:revision>285</cp:revision>
  <dcterms:created xsi:type="dcterms:W3CDTF">2018-09-06T17:04:25Z</dcterms:created>
  <dcterms:modified xsi:type="dcterms:W3CDTF">2019-05-27T12:40:26Z</dcterms:modified>
</cp:coreProperties>
</file>